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36" r:id="rId3"/>
    <p:sldId id="365" r:id="rId4"/>
    <p:sldId id="308" r:id="rId5"/>
    <p:sldId id="296" r:id="rId7"/>
    <p:sldId id="297" r:id="rId8"/>
    <p:sldId id="339" r:id="rId9"/>
    <p:sldId id="405" r:id="rId10"/>
    <p:sldId id="406" r:id="rId11"/>
    <p:sldId id="407" r:id="rId12"/>
    <p:sldId id="259" r:id="rId13"/>
    <p:sldId id="352" r:id="rId14"/>
    <p:sldId id="260" r:id="rId15"/>
    <p:sldId id="436" r:id="rId16"/>
    <p:sldId id="435" r:id="rId17"/>
    <p:sldId id="397" r:id="rId18"/>
    <p:sldId id="399" r:id="rId19"/>
    <p:sldId id="400" r:id="rId20"/>
    <p:sldId id="401" r:id="rId21"/>
    <p:sldId id="402" r:id="rId22"/>
    <p:sldId id="404" r:id="rId23"/>
    <p:sldId id="439" r:id="rId24"/>
    <p:sldId id="440" r:id="rId25"/>
    <p:sldId id="403" r:id="rId26"/>
    <p:sldId id="286" r:id="rId27"/>
    <p:sldId id="366" r:id="rId28"/>
    <p:sldId id="335" r:id="rId29"/>
    <p:sldId id="358" r:id="rId30"/>
    <p:sldId id="323" r:id="rId31"/>
    <p:sldId id="346" r:id="rId32"/>
    <p:sldId id="348" r:id="rId33"/>
    <p:sldId id="375" r:id="rId34"/>
    <p:sldId id="376" r:id="rId35"/>
    <p:sldId id="368" r:id="rId36"/>
    <p:sldId id="372" r:id="rId37"/>
    <p:sldId id="373" r:id="rId38"/>
    <p:sldId id="361" r:id="rId39"/>
    <p:sldId id="377" r:id="rId40"/>
    <p:sldId id="378" r:id="rId41"/>
    <p:sldId id="374" r:id="rId42"/>
    <p:sldId id="311" r:id="rId43"/>
  </p:sldIdLst>
  <p:sldSz cx="12192000" cy="6858000"/>
  <p:notesSz cx="6858000" cy="9144000"/>
  <p:custDataLst>
    <p:tags r:id="rId4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66FF"/>
    <a:srgbClr val="CC66FF"/>
    <a:srgbClr val="FF66CC"/>
    <a:srgbClr val="FF00FF"/>
    <a:srgbClr val="CC33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 autoAdjust="0"/>
    <p:restoredTop sz="93750" autoAdjust="0"/>
  </p:normalViewPr>
  <p:slideViewPr>
    <p:cSldViewPr showGuides="1">
      <p:cViewPr varScale="1">
        <p:scale>
          <a:sx n="82" d="100"/>
          <a:sy n="82" d="100"/>
        </p:scale>
        <p:origin x="618" y="72"/>
      </p:cViewPr>
      <p:guideLst>
        <p:guide orient="horz" pos="2218"/>
        <p:guide pos="37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7" Type="http://schemas.openxmlformats.org/officeDocument/2006/relationships/tags" Target="tags/tag2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894C1F3-09A5-48A8-81EB-D23790349BE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31C53A26-6864-4C69-83DD-3ED272518150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E2382EE-8382-4218-AB99-9713DCF66B36}" type="slidenum">
              <a:rPr lang="en-US" altLang="zh-CN" sz="1200"/>
            </a:fld>
            <a:endParaRPr lang="en-US" altLang="zh-CN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53A26-6864-4C69-83DD-3ED272518150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  <p:custDataLst>
              <p:tags r:id="rId5"/>
            </p:custDataLst>
          </p:nvPr>
        </p:nvSpPr>
        <p:spPr/>
        <p:txBody>
          <a:bodyPr/>
          <a:lstStyle/>
          <a:p>
            <a:fld id="{EA540E3B-F9C0-48B6-A129-4D327DD306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53A26-6864-4C69-83DD-3ED272518150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85E4BE-F79B-4FDA-B908-4BE02FC9050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newsfla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136FB2-67A7-409C-AF3E-D4732BF1BD8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newsfla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1EDD1-2165-4328-ACCD-312ECE3F18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newsfla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92EB63-FA54-4F6D-8B8B-1F72048400E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newsfla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65A24E-CA3F-4AA9-B21A-8CF63997262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newsfla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2D3FFB-D3B4-43CE-BF00-DBDC9822986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newsfla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9A23E1-5B12-4C21-80D4-F4676746B07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newsfla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A684FD-D46E-4BB5-9376-2A7D7094D3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newsfla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D3E857-402A-4EEF-BF72-7174694CDDC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newsfla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9C7178-A216-435B-BF0F-AC8B88A104EF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newsfla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235DD-06D9-4C1F-AEBA-1C7C6AE0217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newsfla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E424F-5FFC-4520-82D2-F4C7AF52E29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newsfla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372690C2-63C3-467C-AA97-4E8B1482B30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newsfla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image" Target="../media/image23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image" Target="../media/image27.png"/><Relationship Id="rId2" Type="http://schemas.openxmlformats.org/officeDocument/2006/relationships/tags" Target="../tags/tag16.xml"/><Relationship Id="rId1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695400" y="1484784"/>
            <a:ext cx="10585176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b="1" dirty="0" smtClean="0"/>
              <a:t>To </a:t>
            </a:r>
            <a:r>
              <a:rPr lang="en-US" altLang="zh-CN" b="1" dirty="0"/>
              <a:t>learn to use </a:t>
            </a:r>
            <a:r>
              <a:rPr lang="en-US" altLang="zh-CN" b="1" i="1" dirty="0">
                <a:solidFill>
                  <a:srgbClr val="9900FF"/>
                </a:solidFill>
              </a:rPr>
              <a:t>Can</a:t>
            </a:r>
            <a:r>
              <a:rPr lang="en-US" altLang="zh-CN" b="1" dirty="0">
                <a:solidFill>
                  <a:srgbClr val="9900FF"/>
                </a:solidFill>
              </a:rPr>
              <a:t> </a:t>
            </a:r>
            <a:r>
              <a:rPr lang="en-US" altLang="zh-CN" b="1" dirty="0"/>
              <a:t>for </a:t>
            </a:r>
            <a:r>
              <a:rPr lang="en-US" altLang="zh-CN" b="1" dirty="0" smtClean="0"/>
              <a:t>invitations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i="1" dirty="0">
                <a:solidFill>
                  <a:srgbClr val="3333FF"/>
                </a:solidFill>
              </a:rPr>
              <a:t>  Can you come to… on …?</a:t>
            </a:r>
            <a:endParaRPr lang="en-US" altLang="zh-CN" b="1" i="1" dirty="0">
              <a:solidFill>
                <a:srgbClr val="3333FF"/>
              </a:solidFill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b="1" dirty="0"/>
              <a:t>To learn to accept and decline invitations and give reasons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i="1" dirty="0">
                <a:solidFill>
                  <a:srgbClr val="3333FF"/>
                </a:solidFill>
              </a:rPr>
              <a:t> Sure, I’d love to./That sounds great.</a:t>
            </a:r>
            <a:endParaRPr lang="en-US" altLang="zh-CN" b="1" i="1" dirty="0">
              <a:solidFill>
                <a:srgbClr val="3333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i="1" dirty="0">
                <a:solidFill>
                  <a:srgbClr val="3333FF"/>
                </a:solidFill>
              </a:rPr>
              <a:t> I’m not sure. I might </a:t>
            </a:r>
            <a:r>
              <a:rPr lang="en-US" altLang="zh-CN" b="1" i="1" dirty="0" smtClean="0">
                <a:solidFill>
                  <a:srgbClr val="3333FF"/>
                </a:solidFill>
              </a:rPr>
              <a:t>…</a:t>
            </a:r>
            <a:endParaRPr lang="en-US" altLang="zh-CN" b="1" i="1" dirty="0">
              <a:solidFill>
                <a:srgbClr val="3333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i="1" dirty="0">
                <a:solidFill>
                  <a:srgbClr val="3333FF"/>
                </a:solidFill>
              </a:rPr>
              <a:t> Sorry, I might have to </a:t>
            </a:r>
            <a:r>
              <a:rPr lang="en-US" altLang="zh-CN" b="1" i="1" dirty="0" smtClean="0">
                <a:solidFill>
                  <a:srgbClr val="3333FF"/>
                </a:solidFill>
              </a:rPr>
              <a:t>…</a:t>
            </a:r>
            <a:endParaRPr lang="en-US" altLang="zh-CN" b="1" i="1" dirty="0">
              <a:solidFill>
                <a:srgbClr val="3333FF"/>
              </a:solidFill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b="1" dirty="0"/>
              <a:t>To learn to use</a:t>
            </a:r>
            <a:r>
              <a:rPr lang="en-US" altLang="zh-CN" b="1" i="1" dirty="0">
                <a:solidFill>
                  <a:srgbClr val="3333FF"/>
                </a:solidFill>
              </a:rPr>
              <a:t> might </a:t>
            </a:r>
            <a:r>
              <a:rPr lang="en-US" altLang="zh-CN" b="1" dirty="0"/>
              <a:t>to talk about possibility and use </a:t>
            </a:r>
            <a:r>
              <a:rPr lang="en-US" altLang="zh-CN" b="1" i="1" dirty="0">
                <a:solidFill>
                  <a:srgbClr val="0000FF"/>
                </a:solidFill>
              </a:rPr>
              <a:t>must</a:t>
            </a:r>
            <a:r>
              <a:rPr lang="en-US" altLang="zh-CN" b="1" dirty="0"/>
              <a:t> and </a:t>
            </a:r>
            <a:r>
              <a:rPr lang="en-US" altLang="zh-CN" b="1" i="1" dirty="0">
                <a:solidFill>
                  <a:srgbClr val="0000FF"/>
                </a:solidFill>
              </a:rPr>
              <a:t>have to </a:t>
            </a:r>
            <a:r>
              <a:rPr lang="en-US" altLang="zh-CN" b="1" dirty="0"/>
              <a:t>to talk about </a:t>
            </a:r>
            <a:r>
              <a:rPr lang="en-US" altLang="zh-CN" b="1" dirty="0" smtClean="0"/>
              <a:t>obligations</a:t>
            </a:r>
            <a:endParaRPr lang="en-US" altLang="zh-CN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3" b="15522"/>
          <a:stretch>
            <a:fillRect/>
          </a:stretch>
        </p:blipFill>
        <p:spPr>
          <a:xfrm>
            <a:off x="3431704" y="463963"/>
            <a:ext cx="5618967" cy="1008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1703705" y="2349500"/>
            <a:ext cx="9742805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1.</a:t>
            </a:r>
            <a:r>
              <a:rPr lang="zh-CN" altLang="en-US" b="1" dirty="0"/>
              <a:t> 星期六你能来我的聚会吗？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/>
              <a:t>_______ </a:t>
            </a:r>
            <a:r>
              <a:rPr lang="en-US" altLang="zh-CN" b="1" dirty="0"/>
              <a:t>you </a:t>
            </a:r>
            <a:r>
              <a:rPr lang="en-US" altLang="zh-CN" b="1" dirty="0"/>
              <a:t>_______ </a:t>
            </a:r>
            <a:r>
              <a:rPr lang="en-US" altLang="zh-CN" b="1" dirty="0"/>
              <a:t>to my party on Saturday?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2. </a:t>
            </a:r>
            <a:r>
              <a:rPr lang="zh-CN" altLang="en-US" b="1" dirty="0"/>
              <a:t>当然</a:t>
            </a:r>
            <a:r>
              <a:rPr lang="en-US" altLang="zh-CN" b="1" dirty="0"/>
              <a:t>, </a:t>
            </a:r>
            <a:r>
              <a:rPr lang="zh-CN" altLang="en-US" b="1" dirty="0"/>
              <a:t>我乐意去。</a:t>
            </a:r>
            <a:endParaRPr lang="zh-CN" altLang="en-US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Sure, </a:t>
            </a:r>
            <a:r>
              <a:rPr lang="en-US" altLang="zh-CN" b="1" dirty="0"/>
              <a:t>_______ </a:t>
            </a:r>
            <a:r>
              <a:rPr lang="en-US" altLang="zh-CN" b="1" dirty="0"/>
              <a:t>_______ </a:t>
            </a:r>
            <a:r>
              <a:rPr lang="en-US" altLang="zh-CN" b="1" dirty="0"/>
              <a:t>_______.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</a:t>
            </a:r>
            <a:r>
              <a:rPr lang="zh-CN" altLang="en-US" b="1" dirty="0"/>
              <a:t>对不起</a:t>
            </a:r>
            <a:r>
              <a:rPr lang="en-US" altLang="zh-CN" b="1" dirty="0"/>
              <a:t>, </a:t>
            </a:r>
            <a:r>
              <a:rPr lang="zh-CN" altLang="en-US" b="1" dirty="0"/>
              <a:t>我必须为数学考试备考。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Sorry, I </a:t>
            </a:r>
            <a:r>
              <a:rPr lang="en-US" altLang="zh-CN" b="1" dirty="0"/>
              <a:t>_______ ____________ _______ </a:t>
            </a:r>
            <a:r>
              <a:rPr lang="en-US" altLang="zh-CN" b="1" dirty="0"/>
              <a:t>a math test. </a:t>
            </a:r>
            <a:endParaRPr lang="en-US" altLang="zh-CN" b="1" dirty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3503712" y="4109670"/>
            <a:ext cx="4104456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I’d      </a:t>
            </a:r>
            <a:r>
              <a:rPr lang="en-US" altLang="zh-CN" b="1" dirty="0" smtClean="0">
                <a:solidFill>
                  <a:srgbClr val="FF0000"/>
                </a:solidFill>
              </a:rPr>
              <a:t>   love         to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172068" y="2918133"/>
            <a:ext cx="360045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Can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    come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719830" y="5300980"/>
            <a:ext cx="51555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 must    study/prepare    for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1703388" y="1701801"/>
            <a:ext cx="687546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根据课本内容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完成下列句子。 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608807"/>
            <a:ext cx="5040313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  <p:bldP spid="51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839416" y="404664"/>
            <a:ext cx="10260948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4413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678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44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27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04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876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48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20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5922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</a:t>
            </a:r>
            <a:r>
              <a:rPr lang="zh-CN" altLang="en-US" b="1" dirty="0"/>
              <a:t>明天晚上你能去看电影吗？</a:t>
            </a:r>
            <a:endParaRPr lang="en-US" altLang="zh-CN" b="1" dirty="0"/>
          </a:p>
          <a:p>
            <a:pPr indent="5080" eaLnBrk="1" hangingPunct="1">
              <a:lnSpc>
                <a:spcPct val="120000"/>
              </a:lnSpc>
            </a:pPr>
            <a:r>
              <a:rPr lang="en-US" altLang="zh-CN" b="1" dirty="0" smtClean="0"/>
              <a:t>_______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you </a:t>
            </a:r>
            <a:r>
              <a:rPr lang="en-US" altLang="zh-CN" b="1" dirty="0"/>
              <a:t>_______ </a:t>
            </a:r>
            <a:r>
              <a:rPr lang="en-US" altLang="zh-CN" b="1" dirty="0" smtClean="0">
                <a:cs typeface="Times New Roman" panose="02020603050405020304" pitchFamily="18" charset="0"/>
              </a:rPr>
              <a:t>to </a:t>
            </a:r>
            <a:r>
              <a:rPr lang="en-US" altLang="zh-CN" b="1" dirty="0">
                <a:cs typeface="Times New Roman" panose="02020603050405020304" pitchFamily="18" charset="0"/>
              </a:rPr>
              <a:t>the movies </a:t>
            </a:r>
            <a:r>
              <a:rPr lang="en-US" altLang="zh-CN" b="1" dirty="0" smtClean="0"/>
              <a:t>tomorrow </a:t>
            </a:r>
            <a:r>
              <a:rPr lang="en-US" altLang="zh-CN" b="1" dirty="0" smtClean="0">
                <a:cs typeface="Times New Roman" panose="02020603050405020304" pitchFamily="18" charset="0"/>
              </a:rPr>
              <a:t>night</a:t>
            </a:r>
            <a:r>
              <a:rPr lang="en-US" altLang="zh-CN" b="1" dirty="0">
                <a:cs typeface="Times New Roman" panose="02020603050405020304" pitchFamily="18" charset="0"/>
              </a:rPr>
              <a:t>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</a:t>
            </a:r>
            <a:r>
              <a:rPr lang="zh-CN" altLang="en-US" b="1" dirty="0"/>
              <a:t>当然可以</a:t>
            </a:r>
            <a:r>
              <a:rPr lang="en-US" altLang="zh-CN" b="1" dirty="0"/>
              <a:t>, </a:t>
            </a:r>
            <a:r>
              <a:rPr lang="zh-CN" altLang="en-US" b="1" dirty="0"/>
              <a:t>听起来很棒。</a:t>
            </a:r>
            <a:r>
              <a:rPr lang="en-US" altLang="zh-CN" b="1" dirty="0"/>
              <a:t> </a:t>
            </a:r>
            <a:endParaRPr lang="en-US" altLang="zh-CN" b="1" dirty="0"/>
          </a:p>
          <a:p>
            <a:pPr indent="-82550" eaLnBrk="1" hangingPunct="1">
              <a:lnSpc>
                <a:spcPct val="120000"/>
              </a:lnSpc>
            </a:pPr>
            <a:r>
              <a:rPr lang="en-US" altLang="zh-CN" b="1" dirty="0" smtClean="0"/>
              <a:t>_______. </a:t>
            </a:r>
            <a:r>
              <a:rPr lang="en-US" altLang="zh-CN" b="1" dirty="0"/>
              <a:t>That _________ </a:t>
            </a:r>
            <a:r>
              <a:rPr lang="en-US" altLang="zh-CN" b="1" dirty="0"/>
              <a:t>_______.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6. </a:t>
            </a:r>
            <a:r>
              <a:rPr lang="zh-CN" altLang="en-US" b="1" dirty="0"/>
              <a:t>恐怕不行</a:t>
            </a:r>
            <a:r>
              <a:rPr lang="en-US" altLang="zh-CN" b="1" dirty="0"/>
              <a:t>, </a:t>
            </a:r>
            <a:r>
              <a:rPr lang="zh-CN" altLang="en-US" b="1" dirty="0"/>
              <a:t>我得了流感。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I’m ________ not. I have the </a:t>
            </a:r>
            <a:r>
              <a:rPr lang="en-US" altLang="zh-CN" b="1" dirty="0"/>
              <a:t>_______.  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7. </a:t>
            </a:r>
            <a:r>
              <a:rPr lang="zh-CN" altLang="en-US" b="1" dirty="0">
                <a:cs typeface="Times New Roman" panose="02020603050405020304" pitchFamily="18" charset="0"/>
              </a:rPr>
              <a:t>他能参加聚会吗？ </a:t>
            </a:r>
            <a:r>
              <a:rPr lang="en-US" altLang="zh-CN" b="1" dirty="0">
                <a:cs typeface="Times New Roman" panose="02020603050405020304" pitchFamily="18" charset="0"/>
              </a:rPr>
              <a:t>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he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to the party?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8. </a:t>
            </a:r>
            <a:r>
              <a:rPr lang="zh-CN" altLang="en-US" b="1" dirty="0">
                <a:cs typeface="Times New Roman" panose="02020603050405020304" pitchFamily="18" charset="0"/>
              </a:rPr>
              <a:t>不能。他得帮助他的父母。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No, he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. </a:t>
            </a:r>
            <a:r>
              <a:rPr lang="en-US" altLang="zh-CN" b="1" dirty="0">
                <a:cs typeface="Times New Roman" panose="02020603050405020304" pitchFamily="18" charset="0"/>
              </a:rPr>
              <a:t>He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to help his parents.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b="1" dirty="0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1523300" y="2139630"/>
            <a:ext cx="6264275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Sure              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sounds      great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2171372" y="3334409"/>
            <a:ext cx="6121400" cy="61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afraid                                flu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3300" y="922596"/>
            <a:ext cx="3528392" cy="69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Can                go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343472" y="4452801"/>
            <a:ext cx="402789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 Can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 go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565944" y="5684594"/>
            <a:ext cx="394632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can’t           </a:t>
            </a: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has</a:t>
            </a:r>
            <a:endParaRPr lang="en-US" altLang="zh-CN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  <p:bldP spid="6151" grpId="0"/>
      <p:bldP spid="2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ChangeArrowheads="1"/>
          </p:cNvSpPr>
          <p:nvPr/>
        </p:nvSpPr>
        <p:spPr bwMode="auto">
          <a:xfrm>
            <a:off x="623392" y="476672"/>
            <a:ext cx="10801200" cy="5976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742950" indent="-7429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/>
              <a:t>9</a:t>
            </a:r>
            <a:r>
              <a:rPr lang="en-US" altLang="zh-CN" b="1" dirty="0"/>
              <a:t>. </a:t>
            </a:r>
            <a:r>
              <a:rPr lang="zh-CN" altLang="en-US" b="1" dirty="0"/>
              <a:t>她能去看棒球比赛吗？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en-US" altLang="zh-CN" b="1" dirty="0"/>
              <a:t>_______ </a:t>
            </a:r>
            <a:r>
              <a:rPr lang="en-US" altLang="zh-CN" b="1" dirty="0"/>
              <a:t>she go to the baseball </a:t>
            </a:r>
            <a:r>
              <a:rPr lang="en-US" altLang="zh-CN" b="1" dirty="0"/>
              <a:t>_______?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10. </a:t>
            </a:r>
            <a:r>
              <a:rPr lang="zh-CN" altLang="en-US" b="1" dirty="0"/>
              <a:t>不，她没有空。她必须去看医生。</a:t>
            </a:r>
            <a:r>
              <a:rPr lang="en-US" altLang="zh-CN" b="1" dirty="0"/>
              <a:t>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   No, she’s </a:t>
            </a:r>
            <a:r>
              <a:rPr lang="en-US" altLang="zh-CN" b="1" dirty="0"/>
              <a:t>_______ </a:t>
            </a:r>
            <a:r>
              <a:rPr lang="en-US" altLang="zh-CN" b="1" dirty="0" smtClean="0"/>
              <a:t>________. </a:t>
            </a:r>
            <a:r>
              <a:rPr lang="en-US" altLang="zh-CN" b="1" dirty="0" smtClean="0"/>
              <a:t>She </a:t>
            </a:r>
            <a:r>
              <a:rPr lang="en-US" altLang="zh-CN" b="1" dirty="0"/>
              <a:t>_______ _______ </a:t>
            </a:r>
            <a:r>
              <a:rPr lang="en-US" altLang="zh-CN" b="1" dirty="0"/>
              <a:t>to the </a:t>
            </a:r>
            <a:r>
              <a:rPr lang="en-US" altLang="zh-CN" b="1" dirty="0"/>
              <a:t>_______.  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11. </a:t>
            </a:r>
            <a:r>
              <a:rPr lang="zh-CN" altLang="en-US" b="1" dirty="0">
                <a:cs typeface="Times New Roman" panose="02020603050405020304" pitchFamily="18" charset="0"/>
              </a:rPr>
              <a:t>他们能去看电影吗？ </a:t>
            </a:r>
            <a:r>
              <a:rPr lang="en-US" altLang="zh-CN" b="1" dirty="0">
                <a:cs typeface="Times New Roman" panose="02020603050405020304" pitchFamily="18" charset="0"/>
              </a:rPr>
              <a:t> 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 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they _______ to the _______?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12. </a:t>
            </a:r>
            <a:r>
              <a:rPr lang="zh-CN" altLang="en-US" b="1" dirty="0">
                <a:cs typeface="Times New Roman" panose="02020603050405020304" pitchFamily="18" charset="0"/>
              </a:rPr>
              <a:t>不</a:t>
            </a:r>
            <a:r>
              <a:rPr lang="en-US" altLang="zh-CN" b="1" dirty="0"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cs typeface="Times New Roman" panose="02020603050405020304" pitchFamily="18" charset="0"/>
              </a:rPr>
              <a:t>他们没有空。他们可能得去见朋友。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      No, they’re not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. </a:t>
            </a:r>
            <a:r>
              <a:rPr lang="en-US" altLang="zh-CN" b="1" dirty="0">
                <a:cs typeface="Times New Roman" panose="02020603050405020304" pitchFamily="18" charset="0"/>
              </a:rPr>
              <a:t>They </a:t>
            </a:r>
            <a:r>
              <a:rPr lang="en-US" altLang="zh-CN" b="1" dirty="0" smtClean="0">
                <a:cs typeface="Times New Roman" panose="02020603050405020304" pitchFamily="18" charset="0"/>
              </a:rPr>
              <a:t>_______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meet their </a:t>
            </a:r>
            <a:r>
              <a:rPr lang="en-US" altLang="zh-CN" b="1" dirty="0"/>
              <a:t>_______</a:t>
            </a:r>
            <a:r>
              <a:rPr lang="en-US" altLang="zh-CN" b="1" dirty="0" smtClean="0">
                <a:cs typeface="Times New Roman" panose="02020603050405020304" pitchFamily="18" charset="0"/>
              </a:rPr>
              <a:t>. </a:t>
            </a:r>
            <a:endParaRPr lang="en-US" altLang="zh-CN" b="1" dirty="0">
              <a:cs typeface="Times New Roman" panose="02020603050405020304" pitchFamily="18" charset="0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1199456" y="1052736"/>
            <a:ext cx="6696744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Can                                             </a:t>
            </a:r>
            <a:r>
              <a:rPr lang="en-US" altLang="zh-CN" b="1" dirty="0">
                <a:solidFill>
                  <a:srgbClr val="FF0000"/>
                </a:solidFill>
              </a:rPr>
              <a:t>game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3137964" y="2287442"/>
            <a:ext cx="324606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not      available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7464152" y="2204864"/>
            <a:ext cx="252028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must      </a:t>
            </a:r>
            <a:r>
              <a:rPr lang="en-US" altLang="zh-CN" b="1" dirty="0" smtClean="0">
                <a:solidFill>
                  <a:srgbClr val="FF0000"/>
                </a:solidFill>
              </a:rPr>
              <a:t>  go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7488" y="2773731"/>
            <a:ext cx="1324402" cy="63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doctor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286052" y="5790821"/>
            <a:ext cx="1680937" cy="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400" b="1" dirty="0" smtClean="0">
                <a:solidFill>
                  <a:srgbClr val="FF0000"/>
                </a:solidFill>
              </a:rPr>
              <a:t>friends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457027" y="3977184"/>
            <a:ext cx="7019925" cy="62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400" b="1" dirty="0">
                <a:solidFill>
                  <a:srgbClr val="FF0000"/>
                </a:solidFill>
              </a:rPr>
              <a:t> Can            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    go                movies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295626" y="5076115"/>
            <a:ext cx="6768926" cy="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400" b="1" dirty="0">
                <a:solidFill>
                  <a:srgbClr val="FF0000"/>
                </a:solidFill>
                <a:cs typeface="Times New Roman" panose="02020603050405020304" pitchFamily="18" charset="0"/>
              </a:rPr>
              <a:t>free                 </a:t>
            </a:r>
            <a:r>
              <a:rPr lang="en-US" altLang="zh-CN" sz="3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might</a:t>
            </a:r>
            <a:r>
              <a:rPr lang="en-US" altLang="zh-CN" sz="3400" b="1" dirty="0">
                <a:solidFill>
                  <a:srgbClr val="FF0000"/>
                </a:solidFill>
              </a:rPr>
              <a:t>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 have           to </a:t>
            </a:r>
            <a:endParaRPr lang="en-US" altLang="zh-CN" sz="3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" grpId="0"/>
      <p:bldP spid="6150" grpId="0"/>
      <p:bldP spid="6151" grpId="0"/>
      <p:bldP spid="2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微信图片_202412130850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4373880" y="-2842260"/>
            <a:ext cx="3378835" cy="10159365"/>
          </a:xfrm>
          <a:prstGeom prst="rect">
            <a:avLst/>
          </a:prstGeom>
        </p:spPr>
      </p:pic>
      <p:sp>
        <p:nvSpPr>
          <p:cNvPr id="10253" name="Line 13"/>
          <p:cNvSpPr>
            <a:spLocks noChangeShapeType="1"/>
          </p:cNvSpPr>
          <p:nvPr/>
        </p:nvSpPr>
        <p:spPr bwMode="auto">
          <a:xfrm rot="17520000">
            <a:off x="1828800" y="510540"/>
            <a:ext cx="632460" cy="1473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3" name="Line 13"/>
          <p:cNvSpPr>
            <a:spLocks noChangeShapeType="1"/>
          </p:cNvSpPr>
          <p:nvPr/>
        </p:nvSpPr>
        <p:spPr bwMode="auto">
          <a:xfrm rot="17520000">
            <a:off x="1670050" y="1883410"/>
            <a:ext cx="531495" cy="121666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rot="17520000">
            <a:off x="1768475" y="1294765"/>
            <a:ext cx="523240" cy="1270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rot="17520000">
            <a:off x="1725295" y="2440940"/>
            <a:ext cx="531495" cy="121666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 rot="17520000">
            <a:off x="1797050" y="3006725"/>
            <a:ext cx="531495" cy="121666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03613" y="-26670"/>
            <a:ext cx="555307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Can you find the rule?</a:t>
            </a:r>
            <a:endParaRPr lang="en-US" altLang="zh-CN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15060" y="3648075"/>
            <a:ext cx="10675620" cy="186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FF0000"/>
                </a:solidFill>
              </a:rPr>
              <a:t>can</a:t>
            </a:r>
            <a:r>
              <a:rPr lang="zh-CN" altLang="en-US" sz="3200" b="1" dirty="0"/>
              <a:t>表示“</a:t>
            </a:r>
            <a:r>
              <a:rPr lang="zh-CN" altLang="en-US" sz="3200" b="1" dirty="0">
                <a:solidFill>
                  <a:srgbClr val="FF0000"/>
                </a:solidFill>
              </a:rPr>
              <a:t>做某事的可能性</a:t>
            </a:r>
            <a:r>
              <a:rPr lang="zh-CN" altLang="en-US" sz="3200" b="1" dirty="0"/>
              <a:t>”。</a:t>
            </a:r>
            <a:endParaRPr lang="zh-CN" altLang="en-US" sz="3200" b="1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无论主语是什么，动词用原形。</a:t>
            </a:r>
            <a:endParaRPr lang="zh-CN" altLang="en-US" sz="3200" b="1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can</a:t>
            </a:r>
            <a:r>
              <a:rPr lang="zh-CN" altLang="en-US" sz="3200" b="1" dirty="0"/>
              <a:t>引导的一般疑问句由</a:t>
            </a:r>
            <a:r>
              <a:rPr lang="en-US" altLang="zh-CN" sz="3200" b="1" dirty="0"/>
              <a:t>Yes, ...can.</a:t>
            </a:r>
            <a:r>
              <a:rPr lang="zh-CN" altLang="en-US" sz="3200" b="1" dirty="0"/>
              <a:t>或</a:t>
            </a:r>
            <a:r>
              <a:rPr lang="en-US" altLang="zh-CN" sz="3200" b="1" dirty="0"/>
              <a:t>No, ...can’t.</a:t>
            </a:r>
            <a:r>
              <a:rPr lang="zh-CN" altLang="en-US" sz="3200" b="1" dirty="0"/>
              <a:t>作回答。</a:t>
            </a:r>
            <a:endParaRPr lang="zh-CN" altLang="en-US" sz="3200" b="1" dirty="0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rot="17520000">
            <a:off x="9502140" y="2698750"/>
            <a:ext cx="635000" cy="15354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1126490" y="5260975"/>
            <a:ext cx="10939145" cy="134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3400" b="1" dirty="0">
                <a:solidFill>
                  <a:srgbClr val="FF0000"/>
                </a:solidFill>
              </a:rPr>
              <a:t>might</a:t>
            </a:r>
            <a:r>
              <a:rPr lang="zh-CN" altLang="en-US" sz="3400" b="1" dirty="0">
                <a:solidFill>
                  <a:srgbClr val="FF0000"/>
                </a:solidFill>
              </a:rPr>
              <a:t>表示推测和可能性。</a:t>
            </a:r>
            <a:endParaRPr lang="zh-CN" altLang="en-US" sz="34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400" b="1" dirty="0">
                <a:solidFill>
                  <a:schemeClr val="tx1"/>
                </a:solidFill>
              </a:rPr>
              <a:t>它的可能性比</a:t>
            </a:r>
            <a:r>
              <a:rPr lang="en-US" altLang="zh-CN" sz="3400" b="1" dirty="0">
                <a:solidFill>
                  <a:schemeClr val="tx1"/>
                </a:solidFill>
              </a:rPr>
              <a:t>can, could ,may</a:t>
            </a:r>
            <a:r>
              <a:rPr lang="zh-CN" altLang="en-US" sz="3400" b="1" dirty="0">
                <a:solidFill>
                  <a:schemeClr val="tx1"/>
                </a:solidFill>
              </a:rPr>
              <a:t>小</a:t>
            </a:r>
            <a:r>
              <a:rPr lang="en-US" altLang="zh-CN" sz="3400" b="1" dirty="0">
                <a:solidFill>
                  <a:schemeClr val="tx1"/>
                </a:solidFill>
              </a:rPr>
              <a:t>,</a:t>
            </a:r>
            <a:r>
              <a:rPr lang="zh-CN" altLang="en-US" sz="3400" b="1" dirty="0">
                <a:solidFill>
                  <a:schemeClr val="tx1"/>
                </a:solidFill>
              </a:rPr>
              <a:t>也最委婉，最有礼貌。</a:t>
            </a:r>
            <a:endParaRPr lang="zh-CN" altLang="en-US" sz="3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19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newsfla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3431885" y="1053029"/>
            <a:ext cx="8353425" cy="1224951"/>
          </a:xfrm>
          <a:prstGeom prst="rect">
            <a:avLst/>
          </a:prstGeom>
          <a:solidFill>
            <a:srgbClr val="FFFF00">
              <a:alpha val="49000"/>
            </a:srgbClr>
          </a:solidFill>
          <a:ln w="12700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en-US" altLang="zh-CN" b="1"/>
              <a:t>watch TV, on the weekend, my cousin,</a:t>
            </a:r>
            <a:endParaRPr lang="en-US" altLang="zh-CN" b="1"/>
          </a:p>
          <a:p>
            <a:pPr algn="ctr" eaLnBrk="1" hangingPunct="1">
              <a:lnSpc>
                <a:spcPct val="115000"/>
              </a:lnSpc>
            </a:pPr>
            <a:r>
              <a:rPr lang="en-US" altLang="zh-CN" b="1"/>
              <a:t> visit my grandparents, practice the violin </a:t>
            </a:r>
            <a:endParaRPr lang="en-US" altLang="zh-CN" b="1"/>
          </a:p>
        </p:txBody>
      </p:sp>
      <p:sp>
        <p:nvSpPr>
          <p:cNvPr id="14338" name="Text Box 22"/>
          <p:cNvSpPr txBox="1">
            <a:spLocks noChangeArrowheads="1"/>
          </p:cNvSpPr>
          <p:nvPr/>
        </p:nvSpPr>
        <p:spPr bwMode="auto">
          <a:xfrm>
            <a:off x="623392" y="2161548"/>
            <a:ext cx="10802565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078230" indent="-1078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62560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20339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44157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8498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3070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7642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2214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67868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1. A: What are you going to do on Saturday?</a:t>
            </a:r>
            <a:endParaRPr lang="en-US" altLang="zh-CN" sz="3400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    B:</a:t>
            </a:r>
            <a:r>
              <a:rPr lang="en-US" altLang="zh-CN" sz="3400" b="1" dirty="0">
                <a:solidFill>
                  <a:schemeClr val="tx1"/>
                </a:solidFill>
              </a:rPr>
              <a:t> I’m not sure.</a:t>
            </a:r>
            <a:r>
              <a:rPr lang="en-US" altLang="zh-CN" sz="3400" b="1" dirty="0"/>
              <a:t> I might </a:t>
            </a:r>
            <a:r>
              <a:rPr lang="en-US" altLang="zh-CN" sz="3400" b="1" dirty="0" smtClean="0"/>
              <a:t>________________________.</a:t>
            </a:r>
            <a:endParaRPr lang="en-US" altLang="zh-CN" sz="3400" b="1" dirty="0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343517" y="548564"/>
            <a:ext cx="10153127" cy="10795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answers with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might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 and one of the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phrases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</a:rPr>
              <a:t> in the box.  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5580064" y="2722492"/>
            <a:ext cx="5052440" cy="7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>
                <a:solidFill>
                  <a:srgbClr val="FF0000"/>
                </a:solidFill>
              </a:rPr>
              <a:t>visit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my grandparents/...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pic>
        <p:nvPicPr>
          <p:cNvPr id="14347" name="Picture 11" descr="Practice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65" y="44450"/>
            <a:ext cx="2426335" cy="6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5" y="726426"/>
            <a:ext cx="937470" cy="937470"/>
          </a:xfrm>
          <a:prstGeom prst="rect">
            <a:avLst/>
          </a:prstGeom>
        </p:spPr>
      </p:pic>
      <p:sp>
        <p:nvSpPr>
          <p:cNvPr id="4608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3392" y="3458580"/>
            <a:ext cx="11017224" cy="260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078230" indent="-10782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3398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19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986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7833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3355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7927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2499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70713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2. A: What </a:t>
            </a:r>
            <a:r>
              <a:rPr lang="en-US" altLang="zh-CN" sz="3400" b="1" dirty="0">
                <a:solidFill>
                  <a:srgbClr val="00B050"/>
                </a:solidFill>
              </a:rPr>
              <a:t>are</a:t>
            </a:r>
            <a:r>
              <a:rPr lang="en-US" altLang="zh-CN" sz="3400" b="1" dirty="0"/>
              <a:t> you </a:t>
            </a:r>
            <a:r>
              <a:rPr lang="en-US" altLang="zh-CN" sz="3400" b="1" dirty="0">
                <a:solidFill>
                  <a:srgbClr val="00B050"/>
                </a:solidFill>
              </a:rPr>
              <a:t>planning</a:t>
            </a:r>
            <a:r>
              <a:rPr lang="en-US" altLang="zh-CN" sz="3400" b="1" dirty="0"/>
              <a:t> to do </a:t>
            </a:r>
            <a:r>
              <a:rPr lang="en-US" altLang="zh-CN" sz="3400" b="1" dirty="0" smtClean="0"/>
              <a:t>after </a:t>
            </a:r>
            <a:r>
              <a:rPr lang="en-US" altLang="zh-CN" sz="3400" b="1" dirty="0"/>
              <a:t>school? </a:t>
            </a:r>
            <a:endParaRPr lang="en-US" altLang="zh-CN" sz="3400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    </a:t>
            </a:r>
            <a:r>
              <a:rPr lang="en-US" altLang="zh-CN" sz="3400" b="1" dirty="0">
                <a:solidFill>
                  <a:schemeClr val="tx1"/>
                </a:solidFill>
              </a:rPr>
              <a:t>B: I don’t know.</a:t>
            </a:r>
            <a:r>
              <a:rPr lang="en-US" altLang="zh-CN" sz="3400" b="1" dirty="0"/>
              <a:t> ________________.</a:t>
            </a:r>
            <a:endParaRPr lang="en-US" altLang="zh-CN" sz="3400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3. A: When will you finish the science homework? </a:t>
            </a:r>
            <a:endParaRPr lang="en-US" altLang="zh-CN" sz="3400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    B: </a:t>
            </a:r>
            <a:r>
              <a:rPr lang="en-US" altLang="zh-CN" sz="3400" b="1" dirty="0" smtClean="0"/>
              <a:t>_____________________________________________.</a:t>
            </a:r>
            <a:endParaRPr lang="en-US" altLang="zh-CN" sz="3400" b="1" dirty="0"/>
          </a:p>
        </p:txBody>
      </p:sp>
      <p:sp>
        <p:nvSpPr>
          <p:cNvPr id="13" name="Text Box 2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88110" y="4066769"/>
            <a:ext cx="3887788" cy="66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3400" b="1" dirty="0">
                <a:solidFill>
                  <a:srgbClr val="FF0000"/>
                </a:solidFill>
              </a:rPr>
              <a:t>I might watch TV/...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31504" y="5300132"/>
            <a:ext cx="10044098" cy="7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 smtClean="0">
                <a:solidFill>
                  <a:srgbClr val="FF0000"/>
                </a:solidFill>
              </a:rPr>
              <a:t>I </a:t>
            </a:r>
            <a:r>
              <a:rPr lang="en-US" altLang="zh-CN" sz="3400" b="1" dirty="0">
                <a:solidFill>
                  <a:srgbClr val="FF0000"/>
                </a:solidFill>
              </a:rPr>
              <a:t>might finish it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on </a:t>
            </a:r>
            <a:r>
              <a:rPr lang="en-US" altLang="zh-CN" sz="3400" b="1" dirty="0">
                <a:solidFill>
                  <a:srgbClr val="FF0000"/>
                </a:solidFill>
              </a:rPr>
              <a:t>the weekend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479376" y="2463175"/>
            <a:ext cx="11305256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078230" indent="-1078230" eaLnBrk="0" hangingPunct="0"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543050" indent="-285750" eaLnBrk="0" hangingPunct="0"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951355" indent="-228600" eaLnBrk="0" hangingPunct="0"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59025" indent="-228600" eaLnBrk="0" hangingPunct="0"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767330" indent="-228600" eaLnBrk="0" hangingPunct="0"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22453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68173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13893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59613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259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4. A: Who </a:t>
            </a:r>
            <a:r>
              <a:rPr lang="en-US" altLang="zh-CN" b="1" dirty="0">
                <a:solidFill>
                  <a:srgbClr val="00B050"/>
                </a:solidFill>
              </a:rPr>
              <a:t>are</a:t>
            </a:r>
            <a:r>
              <a:rPr lang="en-US" altLang="zh-CN" b="1" dirty="0"/>
              <a:t> you </a:t>
            </a:r>
            <a:r>
              <a:rPr lang="en-US" altLang="zh-CN" b="1" dirty="0">
                <a:solidFill>
                  <a:srgbClr val="00B050"/>
                </a:solidFill>
              </a:rPr>
              <a:t>going</a:t>
            </a:r>
            <a:r>
              <a:rPr lang="en-US" altLang="zh-CN" b="1" dirty="0"/>
              <a:t> to the movies with?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B: </a:t>
            </a:r>
            <a:r>
              <a:rPr lang="en-US" altLang="zh-CN" b="1" dirty="0" smtClean="0"/>
              <a:t>______________________________________.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5. A: </a:t>
            </a:r>
            <a:r>
              <a:rPr lang="en-US" altLang="zh-CN" b="1" dirty="0">
                <a:solidFill>
                  <a:srgbClr val="00B050"/>
                </a:solidFill>
              </a:rPr>
              <a:t>Are you free to come to my place</a:t>
            </a:r>
            <a:r>
              <a:rPr lang="en-US" altLang="zh-CN" b="1" dirty="0"/>
              <a:t> </a:t>
            </a:r>
            <a:r>
              <a:rPr lang="en-US" altLang="zh-CN" b="1" dirty="0" smtClean="0"/>
              <a:t>on Saturday</a:t>
            </a:r>
            <a:r>
              <a:rPr lang="en-US" altLang="zh-CN" b="1" dirty="0"/>
              <a:t>?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	B: </a:t>
            </a:r>
            <a:r>
              <a:rPr lang="en-US" altLang="zh-CN" b="1" dirty="0" smtClean="0"/>
              <a:t>______________________________________________.  </a:t>
            </a:r>
            <a:endParaRPr lang="en-US" altLang="zh-CN" b="1" dirty="0"/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1452054" y="3022268"/>
            <a:ext cx="806564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 might go with my cousin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1452054" y="4165802"/>
            <a:ext cx="10260570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 might have to </a:t>
            </a:r>
            <a:r>
              <a:rPr lang="en-US" altLang="zh-CN" b="1" dirty="0" smtClean="0">
                <a:solidFill>
                  <a:srgbClr val="FF0000"/>
                </a:solidFill>
              </a:rPr>
              <a:t>practice </a:t>
            </a:r>
            <a:r>
              <a:rPr lang="en-US" altLang="zh-CN" b="1" dirty="0">
                <a:solidFill>
                  <a:srgbClr val="FF0000"/>
                </a:solidFill>
              </a:rPr>
              <a:t>the violin/...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703512" y="1203595"/>
            <a:ext cx="8353425" cy="1224951"/>
          </a:xfrm>
          <a:prstGeom prst="rect">
            <a:avLst/>
          </a:prstGeom>
          <a:solidFill>
            <a:srgbClr val="FFFF00">
              <a:alpha val="49000"/>
            </a:srgbClr>
          </a:solidFill>
          <a:ln w="12700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en-US" altLang="zh-CN" b="1" dirty="0"/>
              <a:t>watch TV, on the weekend, my cousin,</a:t>
            </a:r>
            <a:endParaRPr lang="en-US" altLang="zh-CN" b="1" dirty="0"/>
          </a:p>
          <a:p>
            <a:pPr algn="ctr" eaLnBrk="1" hangingPunct="1">
              <a:lnSpc>
                <a:spcPct val="115000"/>
              </a:lnSpc>
            </a:pPr>
            <a:r>
              <a:rPr lang="en-US" altLang="zh-CN" b="1" dirty="0"/>
              <a:t> visit my grandparents, practice the violin </a:t>
            </a:r>
            <a:endParaRPr lang="en-US" altLang="zh-CN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559496" y="836712"/>
            <a:ext cx="10153128" cy="1268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>
                <a:solidFill>
                  <a:srgbClr val="0000FF"/>
                </a:solidFill>
                <a:latin typeface="Arial" panose="020B0604020202020204" pitchFamily="34" charset="0"/>
              </a:rPr>
              <a:t>Complete the sentences below. Use the words in brackets to help you. </a:t>
            </a:r>
            <a:endParaRPr lang="zh-CN" altLang="en-US" sz="34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966863"/>
            <a:ext cx="1008112" cy="10081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1384" y="2080029"/>
            <a:ext cx="11305256" cy="405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5000"/>
              </a:lnSpc>
            </a:pPr>
            <a:r>
              <a:rPr lang="en-US" altLang="zh-CN" sz="3200" b="1" dirty="0"/>
              <a:t>1. Inviting: </a:t>
            </a:r>
            <a:r>
              <a:rPr lang="en-US" altLang="zh-CN" sz="3200" b="1" dirty="0" smtClean="0"/>
              <a:t>______________________________ (</a:t>
            </a:r>
            <a:r>
              <a:rPr lang="en-US" altLang="zh-CN" sz="3200" b="1" dirty="0"/>
              <a:t>can/play tennis)</a:t>
            </a:r>
            <a:endParaRPr lang="en-US" altLang="zh-CN" sz="3200" b="1" dirty="0"/>
          </a:p>
          <a:p>
            <a:pPr eaLnBrk="1" hangingPunct="1">
              <a:lnSpc>
                <a:spcPct val="115000"/>
              </a:lnSpc>
            </a:pPr>
            <a:r>
              <a:rPr lang="en-US" altLang="zh-CN" sz="3200" b="1" dirty="0"/>
              <a:t>    Accepting: </a:t>
            </a:r>
            <a:r>
              <a:rPr lang="en-US" altLang="zh-CN" sz="3200" b="1" dirty="0" smtClean="0"/>
              <a:t>__________________________________________</a:t>
            </a:r>
            <a:endParaRPr lang="en-US" altLang="zh-CN" sz="3200" b="1" dirty="0"/>
          </a:p>
          <a:p>
            <a:pPr marL="354330" indent="-354330" eaLnBrk="1" hangingPunct="1">
              <a:lnSpc>
                <a:spcPct val="115000"/>
              </a:lnSpc>
            </a:pPr>
            <a:r>
              <a:rPr lang="en-US" altLang="zh-CN" sz="3200" b="1" dirty="0"/>
              <a:t>2. Inviting: </a:t>
            </a:r>
            <a:r>
              <a:rPr lang="en-US" altLang="zh-CN" sz="3200" b="1" dirty="0" smtClean="0"/>
              <a:t>____________________________________________</a:t>
            </a:r>
            <a:r>
              <a:rPr lang="zh-CN" altLang="en-US" sz="3200" b="1" dirty="0" smtClean="0"/>
              <a:t>　</a:t>
            </a:r>
            <a:r>
              <a:rPr lang="en-US" altLang="zh-CN" sz="3200" b="1" dirty="0" smtClean="0"/>
              <a:t>(</a:t>
            </a:r>
            <a:r>
              <a:rPr lang="en-US" altLang="zh-CN" sz="3200" b="1" dirty="0"/>
              <a:t>would like to/go to the movies)</a:t>
            </a:r>
            <a:endParaRPr lang="en-US" altLang="zh-CN" sz="3200" b="1" dirty="0"/>
          </a:p>
          <a:p>
            <a:pPr eaLnBrk="1" hangingPunct="1">
              <a:lnSpc>
                <a:spcPct val="115000"/>
              </a:lnSpc>
            </a:pPr>
            <a:r>
              <a:rPr lang="en-US" altLang="zh-CN" sz="3200" b="1" dirty="0"/>
              <a:t>    Refusing: </a:t>
            </a:r>
            <a:r>
              <a:rPr lang="en-US" altLang="zh-CN" sz="3200" b="1" dirty="0" smtClean="0"/>
              <a:t>__________________________________________</a:t>
            </a:r>
            <a:endParaRPr lang="en-US" altLang="zh-CN" sz="3200" b="1" dirty="0"/>
          </a:p>
          <a:p>
            <a:pPr marL="354330" eaLnBrk="1" hangingPunct="1">
              <a:lnSpc>
                <a:spcPct val="115000"/>
              </a:lnSpc>
            </a:pPr>
            <a:r>
              <a:rPr lang="en-US" altLang="zh-CN" sz="3200" b="1" dirty="0" smtClean="0"/>
              <a:t>Reason</a:t>
            </a:r>
            <a:r>
              <a:rPr lang="en-US" altLang="zh-CN" sz="3200" b="1" dirty="0"/>
              <a:t>: </a:t>
            </a:r>
            <a:r>
              <a:rPr lang="en-US" altLang="zh-CN" sz="3200" b="1" dirty="0" smtClean="0"/>
              <a:t>____________________________________________</a:t>
            </a:r>
            <a:endParaRPr lang="en-US" altLang="zh-CN" sz="3200" b="1" dirty="0"/>
          </a:p>
          <a:p>
            <a:pPr eaLnBrk="1" hangingPunct="1">
              <a:lnSpc>
                <a:spcPct val="115000"/>
              </a:lnSpc>
            </a:pPr>
            <a:r>
              <a:rPr lang="en-US" altLang="zh-CN" sz="3200" b="1" dirty="0"/>
              <a:t>    (might have to) </a:t>
            </a:r>
            <a:endParaRPr lang="en-US" altLang="zh-CN" sz="3200" b="1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39695" y="2020570"/>
            <a:ext cx="77730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0000"/>
                </a:solidFill>
              </a:rPr>
              <a:t>Can you play tennis with me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on </a:t>
            </a:r>
            <a:r>
              <a:rPr lang="en-US" altLang="zh-CN" sz="2400" b="1" dirty="0">
                <a:solidFill>
                  <a:srgbClr val="FF0000"/>
                </a:solidFill>
              </a:rPr>
              <a:t>Saturday afternoon?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999705" y="2676884"/>
            <a:ext cx="439243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0000"/>
                </a:solidFill>
              </a:rPr>
              <a:t>Sure, that sounds great.  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639616" y="3217283"/>
            <a:ext cx="809238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Would you like to go to the movies with me tonight?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904350" y="4384426"/>
            <a:ext cx="410527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</a:rPr>
              <a:t>Sorry, </a:t>
            </a:r>
            <a:r>
              <a:rPr lang="en-US" altLang="zh-CN" sz="2400" b="1" dirty="0">
                <a:solidFill>
                  <a:srgbClr val="FF0000"/>
                </a:solidFill>
              </a:rPr>
              <a:t>I can’t. 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495600" y="4847088"/>
            <a:ext cx="7785933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I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might have to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go out with my parents. 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23392" y="1052736"/>
            <a:ext cx="10873208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3. Inviting: </a:t>
            </a:r>
            <a:r>
              <a:rPr lang="en-US" altLang="zh-CN" b="1" dirty="0" smtClean="0"/>
              <a:t>__________________________________________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(can/hang out with us tonight)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Refusing: </a:t>
            </a:r>
            <a:r>
              <a:rPr lang="en-US" altLang="zh-CN" b="1" dirty="0" smtClean="0"/>
              <a:t>_________________________________________</a:t>
            </a:r>
            <a:endParaRPr lang="en-US" altLang="zh-CN" b="1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</a:t>
            </a:r>
            <a:r>
              <a:rPr lang="en-US" altLang="zh-CN" b="1" dirty="0" smtClean="0"/>
              <a:t>   Reason</a:t>
            </a:r>
            <a:r>
              <a:rPr lang="en-US" altLang="zh-CN" b="1" dirty="0"/>
              <a:t>: </a:t>
            </a:r>
            <a:r>
              <a:rPr lang="en-US" altLang="zh-CN" b="1" dirty="0" smtClean="0"/>
              <a:t>___________________________________________ 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(must)</a:t>
            </a:r>
            <a:endParaRPr lang="en-US" altLang="zh-CN" b="1" dirty="0"/>
          </a:p>
          <a:p>
            <a:pPr marL="1974850" indent="-1974850" eaLnBrk="1" hangingPunct="1">
              <a:lnSpc>
                <a:spcPct val="120000"/>
              </a:lnSpc>
            </a:pPr>
            <a:r>
              <a:rPr lang="en-US" altLang="zh-CN" b="1" dirty="0"/>
              <a:t>4. Inviting: </a:t>
            </a:r>
            <a:r>
              <a:rPr lang="en-US" altLang="zh-CN" b="1" dirty="0" smtClean="0"/>
              <a:t>__________________________________________ </a:t>
            </a:r>
            <a:r>
              <a:rPr lang="en-US" altLang="zh-CN" b="1" dirty="0"/>
              <a:t>(would </a:t>
            </a:r>
            <a:r>
              <a:rPr lang="en-US" altLang="zh-CN" b="1" dirty="0" smtClean="0"/>
              <a:t>like </a:t>
            </a:r>
            <a:r>
              <a:rPr lang="en-US" altLang="zh-CN" b="1" dirty="0"/>
              <a:t>to / come to my birthday party)</a:t>
            </a:r>
            <a:endParaRPr lang="en-US" altLang="zh-CN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b="1" dirty="0"/>
              <a:t>    Accepting: </a:t>
            </a:r>
            <a:r>
              <a:rPr lang="en-US" altLang="zh-CN" b="1" dirty="0" smtClean="0"/>
              <a:t>________________________________________    </a:t>
            </a:r>
            <a:endParaRPr lang="en-US" altLang="zh-CN" b="1" dirty="0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783396" y="991159"/>
            <a:ext cx="6553200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Can you hang out with us tonight?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855738" y="2192434"/>
            <a:ext cx="4392613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Sorry, I am not free.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31666" y="2775881"/>
            <a:ext cx="5328592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I must </a:t>
            </a:r>
            <a:r>
              <a:rPr lang="en-US" altLang="zh-CN" b="1" dirty="0" smtClean="0">
                <a:solidFill>
                  <a:srgbClr val="FF0000"/>
                </a:solidFill>
              </a:rPr>
              <a:t>study for a test.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639616" y="3950090"/>
            <a:ext cx="8569771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Would </a:t>
            </a:r>
            <a:r>
              <a:rPr lang="en-US" altLang="zh-CN" b="1" dirty="0">
                <a:solidFill>
                  <a:srgbClr val="FF0000"/>
                </a:solidFill>
              </a:rPr>
              <a:t>you like to come to my birthday </a:t>
            </a:r>
            <a:r>
              <a:rPr lang="en-US" altLang="zh-CN" b="1" dirty="0" smtClean="0">
                <a:solidFill>
                  <a:srgbClr val="FF0000"/>
                </a:solidFill>
              </a:rPr>
              <a:t>party?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999656" y="5196200"/>
            <a:ext cx="3744912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Sure, I’d love to.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847215" y="467360"/>
            <a:ext cx="9927590" cy="1325880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down </a:t>
            </a:r>
            <a:r>
              <a:rPr lang="en-US" altLang="zh-CN" sz="3200" b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you have to do next week</a:t>
            </a:r>
            <a:r>
              <a:rPr lang="en-US" altLang="zh-CN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Choose a day and time to have a party. 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67408" y="2060848"/>
          <a:ext cx="10513168" cy="437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86"/>
                <a:gridCol w="3261613"/>
                <a:gridCol w="2786838"/>
                <a:gridCol w="2817131"/>
              </a:tblGrid>
              <a:tr h="528320">
                <a:tc>
                  <a:txBody>
                    <a:bodyPr/>
                    <a:lstStyle/>
                    <a:p>
                      <a:pPr algn="l"/>
                      <a:endParaRPr lang="zh-CN" altLang="en-US" sz="2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Morning</a:t>
                      </a:r>
                      <a:endParaRPr lang="zh-CN" altLang="en-US" sz="27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Afternoon</a:t>
                      </a:r>
                      <a:endParaRPr lang="zh-CN" altLang="en-US" sz="27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Evening</a:t>
                      </a:r>
                      <a:endParaRPr lang="zh-CN" altLang="en-US" sz="27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MON.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TUE.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WED.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THUR.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FRI.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SAT.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SUN.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7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476673"/>
            <a:ext cx="1080120" cy="10801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8216" y="2033168"/>
            <a:ext cx="4392084" cy="299043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200">
              <a:lnSpc>
                <a:spcPct val="120000"/>
              </a:lnSpc>
              <a:defRPr/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3200" b="1" dirty="0" smtClean="0">
                <a:ea typeface="+mn-ea"/>
                <a:cs typeface="Times New Roman" panose="02020603050405020304" pitchFamily="18" charset="0"/>
              </a:rPr>
              <a:t>. </a:t>
            </a:r>
            <a:r>
              <a:rPr lang="zh-CN" altLang="en-US" sz="3200" b="1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3200" b="1" dirty="0">
                <a:ea typeface="+mn-ea"/>
                <a:cs typeface="Times New Roman" panose="02020603050405020304" pitchFamily="18" charset="0"/>
              </a:rPr>
              <a:t>考试而做准备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  <a:p>
            <a:pPr defTabSz="1219200">
              <a:lnSpc>
                <a:spcPct val="120000"/>
              </a:lnSpc>
              <a:defRPr/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ea typeface="+mn-ea"/>
                <a:cs typeface="Times New Roman" panose="02020603050405020304" pitchFamily="18" charset="0"/>
              </a:rPr>
              <a:t>. </a:t>
            </a:r>
            <a:r>
              <a:rPr lang="zh-CN" altLang="en-US" sz="3200" b="1" dirty="0" smtClean="0">
                <a:ea typeface="+mn-ea"/>
                <a:cs typeface="Times New Roman" panose="02020603050405020304" pitchFamily="18" charset="0"/>
              </a:rPr>
              <a:t>看</a:t>
            </a:r>
            <a:r>
              <a:rPr lang="zh-CN" altLang="en-US" sz="3200" b="1" dirty="0">
                <a:ea typeface="+mn-ea"/>
                <a:cs typeface="Times New Roman" panose="02020603050405020304" pitchFamily="18" charset="0"/>
              </a:rPr>
              <a:t>医生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  <a:p>
            <a:pPr defTabSz="1219200">
              <a:lnSpc>
                <a:spcPct val="120000"/>
              </a:lnSpc>
              <a:defRPr/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ea typeface="+mn-ea"/>
                <a:cs typeface="Times New Roman" panose="02020603050405020304" pitchFamily="18" charset="0"/>
              </a:rPr>
              <a:t>. </a:t>
            </a:r>
            <a:r>
              <a:rPr lang="zh-CN" altLang="en-US" sz="3200" b="1" dirty="0" smtClean="0"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3200" b="1" dirty="0">
                <a:ea typeface="+mn-ea"/>
                <a:cs typeface="Times New Roman" panose="02020603050405020304" pitchFamily="18" charset="0"/>
              </a:rPr>
              <a:t>钢琴课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  <a:p>
            <a:pPr defTabSz="1219200">
              <a:lnSpc>
                <a:spcPct val="120000"/>
              </a:lnSpc>
              <a:defRPr/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4</a:t>
            </a:r>
            <a:r>
              <a:rPr lang="en-US" altLang="zh-CN" sz="3200" b="1" dirty="0" smtClean="0">
                <a:ea typeface="+mn-ea"/>
                <a:cs typeface="Times New Roman" panose="02020603050405020304" pitchFamily="18" charset="0"/>
              </a:rPr>
              <a:t>. </a:t>
            </a:r>
            <a:r>
              <a:rPr lang="zh-CN" altLang="en-US" sz="3200" b="1" dirty="0" smtClean="0">
                <a:ea typeface="+mn-ea"/>
                <a:cs typeface="Times New Roman" panose="02020603050405020304" pitchFamily="18" charset="0"/>
              </a:rPr>
              <a:t>帮</a:t>
            </a:r>
            <a:r>
              <a:rPr lang="zh-CN" altLang="en-US" sz="3200" b="1" dirty="0">
                <a:ea typeface="+mn-ea"/>
                <a:cs typeface="Times New Roman" panose="02020603050405020304" pitchFamily="18" charset="0"/>
              </a:rPr>
              <a:t>助我的父母亲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  <a:p>
            <a:pPr defTabSz="1219200">
              <a:lnSpc>
                <a:spcPct val="120000"/>
              </a:lnSpc>
              <a:defRPr/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5</a:t>
            </a:r>
            <a:r>
              <a:rPr lang="en-US" altLang="zh-CN" sz="3200" b="1" dirty="0" smtClean="0">
                <a:ea typeface="+mn-ea"/>
                <a:cs typeface="Times New Roman" panose="02020603050405020304" pitchFamily="18" charset="0"/>
              </a:rPr>
              <a:t>. </a:t>
            </a:r>
            <a:r>
              <a:rPr lang="zh-CN" altLang="en-US" sz="3200" b="1" dirty="0" smtClean="0">
                <a:ea typeface="+mn-ea"/>
                <a:cs typeface="Times New Roman" panose="02020603050405020304" pitchFamily="18" charset="0"/>
              </a:rPr>
              <a:t>拜</a:t>
            </a:r>
            <a:r>
              <a:rPr lang="zh-CN" altLang="en-US" sz="3200" b="1" dirty="0">
                <a:ea typeface="+mn-ea"/>
                <a:cs typeface="Times New Roman" panose="02020603050405020304" pitchFamily="18" charset="0"/>
              </a:rPr>
              <a:t>访我的姑姑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85933" y="2021493"/>
            <a:ext cx="44577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prepare for an exam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985933" y="2615296"/>
            <a:ext cx="3575051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go to the doctor</a:t>
            </a:r>
            <a:endParaRPr lang="en-US" altLang="zh-CN" sz="32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986685" y="3235997"/>
            <a:ext cx="4193117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have a piano lesson</a:t>
            </a:r>
            <a:endParaRPr lang="en-US" altLang="zh-CN" sz="32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985933" y="3881794"/>
            <a:ext cx="3575051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help my parents</a:t>
            </a:r>
            <a:endParaRPr lang="en-US" altLang="zh-CN" sz="32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968773" y="4438827"/>
            <a:ext cx="29464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en-US" altLang="zh-CN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visit my aunt</a:t>
            </a:r>
            <a:r>
              <a:rPr lang="en-US" altLang="zh-CN" sz="3200" dirty="0">
                <a:cs typeface="Times New Roman" panose="02020603050405020304" pitchFamily="18" charset="0"/>
              </a:rPr>
              <a:t> </a:t>
            </a:r>
            <a:endParaRPr lang="en-US" altLang="zh-CN" sz="3200" dirty="0">
              <a:cs typeface="Times New Roman" panose="02020603050405020304" pitchFamily="18" charset="0"/>
            </a:endParaRPr>
          </a:p>
        </p:txBody>
      </p:sp>
      <p:pic>
        <p:nvPicPr>
          <p:cNvPr id="10" name="Picture 16" descr="Revision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7371">
            <a:off x="3573448" y="644132"/>
            <a:ext cx="4248150" cy="114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newsfla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839292" y="1311780"/>
            <a:ext cx="8001000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400" b="1" dirty="0">
                <a:solidFill>
                  <a:schemeClr val="tx2"/>
                </a:solidFill>
              </a:rPr>
              <a:t>They </a:t>
            </a:r>
            <a:r>
              <a:rPr lang="en-US" altLang="zh-CN" sz="3400" b="1" dirty="0">
                <a:solidFill>
                  <a:srgbClr val="FF0000"/>
                </a:solidFill>
                <a:cs typeface="Times New Roman" panose="02020603050405020304" pitchFamily="18" charset="0"/>
              </a:rPr>
              <a:t>might</a:t>
            </a:r>
            <a:r>
              <a:rPr lang="en-US" altLang="zh-CN" sz="3400" b="1" dirty="0">
                <a:solidFill>
                  <a:schemeClr val="tx2"/>
                </a:solidFill>
              </a:rPr>
              <a:t> have to meet their friends.</a:t>
            </a:r>
            <a:endParaRPr lang="en-US" altLang="zh-CN" sz="3400" b="1" dirty="0">
              <a:solidFill>
                <a:schemeClr val="tx2"/>
              </a:solidFill>
            </a:endParaRP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839293" y="2103943"/>
            <a:ext cx="9865343" cy="718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400" b="1" dirty="0">
                <a:solidFill>
                  <a:srgbClr val="FF0000"/>
                </a:solidFill>
              </a:rPr>
              <a:t>might</a:t>
            </a:r>
            <a:r>
              <a:rPr lang="zh-CN" altLang="en-US" sz="3400" b="1" dirty="0">
                <a:solidFill>
                  <a:srgbClr val="FF0000"/>
                </a:solidFill>
              </a:rPr>
              <a:t>表示推测和可能性。它的可能性比</a:t>
            </a:r>
            <a:r>
              <a:rPr lang="en-US" altLang="zh-CN" sz="3400" b="1" dirty="0">
                <a:solidFill>
                  <a:srgbClr val="FF0000"/>
                </a:solidFill>
              </a:rPr>
              <a:t>may</a:t>
            </a:r>
            <a:r>
              <a:rPr lang="zh-CN" altLang="en-US" sz="3400" b="1" dirty="0">
                <a:solidFill>
                  <a:srgbClr val="FF0000"/>
                </a:solidFill>
              </a:rPr>
              <a:t>小。</a:t>
            </a:r>
            <a:endParaRPr lang="zh-CN" altLang="en-US" sz="3400" b="1" dirty="0">
              <a:solidFill>
                <a:srgbClr val="FF0000"/>
              </a:solidFill>
            </a:endParaRP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3647440" y="620395"/>
            <a:ext cx="4429125" cy="614045"/>
          </a:xfrm>
          <a:prstGeom prst="rect">
            <a:avLst/>
          </a:prstGeom>
          <a:solidFill>
            <a:srgbClr val="FFCC99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400" b="1" dirty="0" smtClean="0">
                <a:solidFill>
                  <a:srgbClr val="FF3300"/>
                </a:solidFill>
                <a:latin typeface="Arial" panose="020B0604020202020204" pitchFamily="34" charset="0"/>
              </a:rPr>
              <a:t>情态动词</a:t>
            </a:r>
            <a:r>
              <a:rPr lang="en-US" altLang="zh-CN" sz="3400" b="1" dirty="0" smtClean="0">
                <a:solidFill>
                  <a:srgbClr val="FF3300"/>
                </a:solidFill>
                <a:latin typeface="Arial" panose="020B0604020202020204" pitchFamily="34" charset="0"/>
              </a:rPr>
              <a:t>might</a:t>
            </a:r>
            <a:r>
              <a:rPr lang="zh-CN" altLang="en-US" sz="3400" b="1" dirty="0" smtClean="0">
                <a:solidFill>
                  <a:srgbClr val="FF3300"/>
                </a:solidFill>
                <a:latin typeface="Arial" panose="020B0604020202020204" pitchFamily="34" charset="0"/>
              </a:rPr>
              <a:t>的用法</a:t>
            </a:r>
            <a:endParaRPr lang="en-US" altLang="zh-CN" sz="3400" b="1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839292" y="2708920"/>
            <a:ext cx="9865344" cy="383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400" b="1" dirty="0">
                <a:solidFill>
                  <a:schemeClr val="tx2"/>
                </a:solidFill>
              </a:rPr>
              <a:t>e.g. She </a:t>
            </a:r>
            <a:r>
              <a:rPr lang="en-US" altLang="zh-CN" sz="3400" b="1" dirty="0">
                <a:solidFill>
                  <a:srgbClr val="FF0000"/>
                </a:solidFill>
              </a:rPr>
              <a:t>might</a:t>
            </a:r>
            <a:r>
              <a:rPr lang="en-US" altLang="zh-CN" sz="3400" b="1" dirty="0">
                <a:solidFill>
                  <a:schemeClr val="tx2"/>
                </a:solidFill>
              </a:rPr>
              <a:t> not want to</a:t>
            </a:r>
            <a:r>
              <a:rPr lang="zh-CN" altLang="en-US" sz="3400" b="1" dirty="0">
                <a:solidFill>
                  <a:schemeClr val="tx2"/>
                </a:solidFill>
              </a:rPr>
              <a:t> </a:t>
            </a:r>
            <a:r>
              <a:rPr lang="en-US" altLang="zh-CN" sz="3400" b="1" dirty="0">
                <a:solidFill>
                  <a:schemeClr val="tx2"/>
                </a:solidFill>
              </a:rPr>
              <a:t>come with us.</a:t>
            </a:r>
            <a:endParaRPr lang="en-US" altLang="zh-CN" sz="3400" b="1" dirty="0">
              <a:solidFill>
                <a:schemeClr val="tx2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3400" b="1" dirty="0">
                <a:solidFill>
                  <a:schemeClr val="tx2"/>
                </a:solidFill>
              </a:rPr>
              <a:t>       </a:t>
            </a:r>
            <a:r>
              <a:rPr lang="zh-CN" altLang="en-US" sz="3400" b="1" dirty="0">
                <a:solidFill>
                  <a:schemeClr val="tx2"/>
                </a:solidFill>
              </a:rPr>
              <a:t>她可能不想和我们一起走</a:t>
            </a:r>
            <a:r>
              <a:rPr lang="zh-CN" altLang="en-US" sz="3400" b="1" dirty="0" smtClean="0">
                <a:solidFill>
                  <a:schemeClr val="tx2"/>
                </a:solidFill>
              </a:rPr>
              <a:t>。</a:t>
            </a:r>
            <a:endParaRPr lang="en-US" altLang="zh-CN" sz="3400" b="1" dirty="0" smtClean="0">
              <a:solidFill>
                <a:schemeClr val="tx2"/>
              </a:solidFill>
            </a:endParaRPr>
          </a:p>
          <a:p>
            <a:pPr indent="717550">
              <a:lnSpc>
                <a:spcPct val="120000"/>
              </a:lnSpc>
            </a:pPr>
            <a:r>
              <a:rPr lang="en-US" altLang="zh-CN" sz="3200" b="1" dirty="0"/>
              <a:t>How long </a:t>
            </a:r>
            <a:r>
              <a:rPr lang="en-US" altLang="zh-CN" sz="3200" b="1" dirty="0">
                <a:solidFill>
                  <a:srgbClr val="FF0000"/>
                </a:solidFill>
              </a:rPr>
              <a:t>might</a:t>
            </a:r>
            <a:r>
              <a:rPr lang="en-US" altLang="zh-CN" sz="3200" b="1" dirty="0"/>
              <a:t> the travel take</a:t>
            </a:r>
            <a:r>
              <a:rPr lang="en-US" altLang="zh-CN" sz="3200" b="1" dirty="0" smtClean="0"/>
              <a:t>?</a:t>
            </a:r>
            <a:endParaRPr lang="en-US" altLang="zh-CN" sz="3200" b="1" dirty="0" smtClean="0"/>
          </a:p>
          <a:p>
            <a:pPr indent="717550">
              <a:lnSpc>
                <a:spcPct val="120000"/>
              </a:lnSpc>
            </a:pPr>
            <a:r>
              <a:rPr lang="zh-CN" altLang="en-US" sz="3200" b="1" dirty="0" smtClean="0"/>
              <a:t>这次旅行需要多长时间？</a:t>
            </a:r>
            <a:endParaRPr lang="en-US" altLang="zh-CN" sz="3200" b="1" dirty="0"/>
          </a:p>
          <a:p>
            <a:pPr indent="717550">
              <a:lnSpc>
                <a:spcPct val="120000"/>
              </a:lnSpc>
            </a:pPr>
            <a:r>
              <a:rPr lang="en-US" altLang="zh-CN" sz="3200" b="1" dirty="0"/>
              <a:t>Dad </a:t>
            </a:r>
            <a:r>
              <a:rPr lang="en-US" altLang="zh-CN" sz="3200" b="1" dirty="0">
                <a:solidFill>
                  <a:srgbClr val="FF0000"/>
                </a:solidFill>
              </a:rPr>
              <a:t>might</a:t>
            </a:r>
            <a:r>
              <a:rPr lang="en-US" altLang="zh-CN" sz="3200" b="1" dirty="0"/>
              <a:t> know how to start that machine. </a:t>
            </a:r>
            <a:endParaRPr lang="en-US" altLang="zh-CN" sz="3200" b="1" dirty="0" smtClean="0"/>
          </a:p>
          <a:p>
            <a:pPr indent="717550">
              <a:lnSpc>
                <a:spcPct val="120000"/>
              </a:lnSpc>
            </a:pPr>
            <a:r>
              <a:rPr lang="zh-CN" altLang="en-US" sz="3200" b="1" dirty="0"/>
              <a:t>爸爸也许知道如何发动那台机器。</a:t>
            </a:r>
            <a:endParaRPr lang="en-US" altLang="zh-CN" sz="32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384" y="1701826"/>
            <a:ext cx="11089232" cy="186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3200" b="1" dirty="0"/>
              <a:t>can</a:t>
            </a:r>
            <a:r>
              <a:rPr lang="zh-CN" altLang="en-US" sz="3200" b="1" dirty="0"/>
              <a:t>表示“</a:t>
            </a:r>
            <a:r>
              <a:rPr lang="zh-CN" altLang="en-US" sz="3200" b="1" dirty="0">
                <a:solidFill>
                  <a:srgbClr val="FF0000"/>
                </a:solidFill>
              </a:rPr>
              <a:t>做某事的可能性</a:t>
            </a:r>
            <a:r>
              <a:rPr lang="zh-CN" altLang="en-US" sz="3200" b="1" dirty="0"/>
              <a:t>”。</a:t>
            </a:r>
            <a:endParaRPr lang="zh-CN" altLang="en-US" sz="3200" b="1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无论主语是什么，动词用原形。</a:t>
            </a:r>
            <a:endParaRPr lang="zh-CN" altLang="en-US" sz="3200" b="1" dirty="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can</a:t>
            </a:r>
            <a:r>
              <a:rPr lang="zh-CN" altLang="en-US" sz="3200" b="1" dirty="0"/>
              <a:t>引导的一般疑问句由</a:t>
            </a:r>
            <a:r>
              <a:rPr lang="en-US" altLang="zh-CN" sz="3200" b="1" dirty="0"/>
              <a:t>can</a:t>
            </a:r>
            <a:r>
              <a:rPr lang="zh-CN" altLang="en-US" sz="3200" b="1" dirty="0"/>
              <a:t>或</a:t>
            </a:r>
            <a:r>
              <a:rPr lang="en-US" altLang="zh-CN" sz="3200" b="1" dirty="0"/>
              <a:t>can’t</a:t>
            </a:r>
            <a:r>
              <a:rPr lang="zh-CN" altLang="en-US" sz="3200" b="1" dirty="0"/>
              <a:t>作回答。</a:t>
            </a:r>
            <a:endParaRPr lang="zh-CN" altLang="en-US" sz="3200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51384" y="3565934"/>
            <a:ext cx="10945216" cy="245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/>
              <a:t>Can go to the party?</a:t>
            </a:r>
            <a:endParaRPr lang="zh-CN" altLang="en-US" sz="3200" b="1" dirty="0"/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00FF"/>
                </a:solidFill>
              </a:rPr>
              <a:t>肯定答语：</a:t>
            </a:r>
            <a:r>
              <a:rPr lang="en-US" altLang="zh-CN" sz="3200" b="1" dirty="0">
                <a:solidFill>
                  <a:srgbClr val="FF0000"/>
                </a:solidFill>
              </a:rPr>
              <a:t>Yes, he / she / they can.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00FF"/>
                </a:solidFill>
              </a:rPr>
              <a:t>否定答语：</a:t>
            </a:r>
            <a:r>
              <a:rPr lang="en-US" altLang="zh-CN" sz="3200" b="1" dirty="0">
                <a:solidFill>
                  <a:srgbClr val="FF0000"/>
                </a:solidFill>
              </a:rPr>
              <a:t>No, he / she / they can’t. </a:t>
            </a:r>
            <a:r>
              <a:rPr lang="zh-CN" altLang="en-US" sz="3200" b="1" dirty="0">
                <a:solidFill>
                  <a:srgbClr val="FF0000"/>
                </a:solidFill>
              </a:rPr>
              <a:t>或</a:t>
            </a:r>
            <a:r>
              <a:rPr lang="en-US" altLang="zh-CN" sz="3200" b="1" dirty="0">
                <a:solidFill>
                  <a:srgbClr val="FF0000"/>
                </a:solidFill>
              </a:rPr>
              <a:t>No, he / she is / they are not available.</a:t>
            </a:r>
            <a:r>
              <a:rPr lang="zh-CN" altLang="en-US" sz="3200" b="1" dirty="0"/>
              <a:t>等。</a:t>
            </a:r>
            <a:endParaRPr lang="zh-CN" altLang="en-US" sz="3200" b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63752" y="836712"/>
            <a:ext cx="4624104" cy="6935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779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62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39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22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594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66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38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10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600" b="1" dirty="0" smtClean="0">
                <a:solidFill>
                  <a:srgbClr val="0000FF"/>
                </a:solidFill>
              </a:rPr>
              <a:t>can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表示可能性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02752" y="1431480"/>
            <a:ext cx="9215971" cy="720080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b="1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Invite </a:t>
            </a:r>
            <a:r>
              <a:rPr lang="en-US" altLang="zh-CN" sz="32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your classmates </a:t>
            </a:r>
            <a:r>
              <a:rPr lang="en-US" altLang="zh-CN" sz="3200" b="1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to your party</a:t>
            </a:r>
            <a:r>
              <a:rPr lang="en-US" altLang="zh-CN" sz="32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0000FF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7488" y="2132856"/>
            <a:ext cx="9577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>
              <a:lnSpc>
                <a:spcPct val="120000"/>
              </a:lnSpc>
            </a:pPr>
            <a:r>
              <a:rPr lang="en-US" altLang="zh-CN" sz="3200" b="1" dirty="0"/>
              <a:t>Example:</a:t>
            </a:r>
            <a:endParaRPr lang="zh-CN" altLang="zh-CN" sz="3200" b="1" dirty="0"/>
          </a:p>
          <a:p>
            <a:pPr fontAlgn="t">
              <a:lnSpc>
                <a:spcPct val="120000"/>
              </a:lnSpc>
            </a:pPr>
            <a:r>
              <a:rPr lang="en-US" altLang="zh-CN" sz="3200" b="1" dirty="0" smtClean="0"/>
              <a:t>A:</a:t>
            </a:r>
            <a:r>
              <a:rPr lang="en-US" altLang="zh-CN" sz="3200" b="1" dirty="0"/>
              <a:t> </a:t>
            </a:r>
            <a:r>
              <a:rPr lang="en-US" altLang="zh-CN" sz="3200" b="1" dirty="0" smtClean="0"/>
              <a:t>Can </a:t>
            </a:r>
            <a:r>
              <a:rPr lang="en-US" altLang="zh-CN" sz="3200" b="1" dirty="0"/>
              <a:t>you come to my party?</a:t>
            </a:r>
            <a:endParaRPr lang="zh-CN" altLang="zh-CN" sz="3200" b="1" dirty="0"/>
          </a:p>
          <a:p>
            <a:pPr fontAlgn="t">
              <a:lnSpc>
                <a:spcPct val="120000"/>
              </a:lnSpc>
            </a:pPr>
            <a:r>
              <a:rPr lang="en-US" altLang="zh-CN" sz="3200" b="1" dirty="0" smtClean="0"/>
              <a:t>B:</a:t>
            </a:r>
            <a:r>
              <a:rPr lang="en-US" altLang="zh-CN" sz="3200" b="1" dirty="0"/>
              <a:t> </a:t>
            </a:r>
            <a:r>
              <a:rPr lang="en-US" altLang="zh-CN" sz="3200" b="1" dirty="0" smtClean="0"/>
              <a:t>When </a:t>
            </a:r>
            <a:r>
              <a:rPr lang="en-US" altLang="zh-CN" sz="3200" b="1" dirty="0"/>
              <a:t>is it?</a:t>
            </a:r>
            <a:endParaRPr lang="zh-CN" altLang="zh-CN" sz="3200" b="1" dirty="0"/>
          </a:p>
          <a:p>
            <a:pPr fontAlgn="t">
              <a:lnSpc>
                <a:spcPct val="120000"/>
              </a:lnSpc>
            </a:pPr>
            <a:r>
              <a:rPr lang="en-US" altLang="zh-CN" sz="3200" b="1" dirty="0" smtClean="0"/>
              <a:t>A:</a:t>
            </a:r>
            <a:r>
              <a:rPr lang="en-US" altLang="zh-CN" sz="3200" b="1" dirty="0"/>
              <a:t> </a:t>
            </a:r>
            <a:r>
              <a:rPr lang="en-US" altLang="zh-CN" sz="3200" b="1" dirty="0" smtClean="0"/>
              <a:t>Next </a:t>
            </a:r>
            <a:r>
              <a:rPr lang="en-US" altLang="zh-CN" sz="3200" b="1" dirty="0"/>
              <a:t>week, on </a:t>
            </a:r>
            <a:r>
              <a:rPr lang="en-US" altLang="zh-CN" sz="3200" b="1" dirty="0" smtClean="0"/>
              <a:t>Thursday night.</a:t>
            </a:r>
            <a:endParaRPr lang="zh-CN" altLang="zh-CN" sz="3200" b="1" dirty="0"/>
          </a:p>
          <a:p>
            <a:pPr fontAlgn="t">
              <a:lnSpc>
                <a:spcPct val="120000"/>
              </a:lnSpc>
            </a:pPr>
            <a:r>
              <a:rPr lang="en-US" altLang="zh-CN" sz="3200" b="1" dirty="0" smtClean="0"/>
              <a:t>B:</a:t>
            </a:r>
            <a:r>
              <a:rPr lang="en-US" altLang="zh-CN" sz="3200" b="1" dirty="0"/>
              <a:t> </a:t>
            </a:r>
            <a:r>
              <a:rPr lang="en-US" altLang="zh-CN" sz="3200" b="1" dirty="0" smtClean="0"/>
              <a:t>I’m </a:t>
            </a:r>
            <a:r>
              <a:rPr lang="en-US" altLang="zh-CN" sz="3200" b="1" dirty="0"/>
              <a:t>sorry. I have to study for a math test.</a:t>
            </a:r>
            <a:endParaRPr lang="zh-CN" altLang="zh-CN" sz="3200" b="1" dirty="0"/>
          </a:p>
        </p:txBody>
      </p:sp>
      <p:sp>
        <p:nvSpPr>
          <p:cNvPr id="5" name="圆角矩形标注 4"/>
          <p:cNvSpPr/>
          <p:nvPr/>
        </p:nvSpPr>
        <p:spPr>
          <a:xfrm>
            <a:off x="1515809" y="904013"/>
            <a:ext cx="2088232" cy="527360"/>
          </a:xfrm>
          <a:prstGeom prst="wedgeRoundRectCallout">
            <a:avLst>
              <a:gd name="adj1" fmla="val -26376"/>
              <a:gd name="adj2" fmla="val 844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邀请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605840" y="3905088"/>
            <a:ext cx="1053072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/>
              <a:t>如果接受邀请，答语可用：</a:t>
            </a:r>
            <a:r>
              <a:rPr lang="en-US" altLang="zh-CN" sz="3200" b="1" dirty="0" smtClean="0"/>
              <a:t>______________________ </a:t>
            </a:r>
            <a:r>
              <a:rPr lang="en-US" altLang="zh-CN" sz="3200" b="1" dirty="0"/>
              <a:t>/ _______________</a:t>
            </a:r>
            <a:r>
              <a:rPr lang="zh-CN" altLang="en-US" sz="3200" b="1" dirty="0" smtClean="0"/>
              <a:t>等。</a:t>
            </a:r>
            <a:endParaRPr lang="zh-CN" altLang="en-US" sz="3200" b="1" dirty="0"/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5561269" y="3886853"/>
            <a:ext cx="44600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Sure. That </a:t>
            </a:r>
            <a:r>
              <a:rPr lang="en-US" altLang="zh-CN" sz="3200" b="1" dirty="0">
                <a:solidFill>
                  <a:srgbClr val="FF0000"/>
                </a:solidFill>
              </a:rPr>
              <a:t>sounds great.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708271" y="4542185"/>
            <a:ext cx="30834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Sure, I’d love to.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623392" y="2132856"/>
            <a:ext cx="11089232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/>
              <a:t>“Can you come to/ go to…?” </a:t>
            </a:r>
            <a:r>
              <a:rPr lang="en-US" altLang="zh-CN" sz="3200" b="1" dirty="0">
                <a:solidFill>
                  <a:srgbClr val="FF0000"/>
                </a:solidFill>
              </a:rPr>
              <a:t>can</a:t>
            </a:r>
            <a:r>
              <a:rPr lang="zh-CN" altLang="en-US" sz="3200" b="1" dirty="0">
                <a:solidFill>
                  <a:srgbClr val="FF0000"/>
                </a:solidFill>
              </a:rPr>
              <a:t>引起的问句可以表示委婉的请求或邀请，回答方式灵活多样</a:t>
            </a:r>
            <a:r>
              <a:rPr lang="zh-CN" altLang="en-US" sz="3200" b="1" dirty="0"/>
              <a:t>，可根据具体情况作出礼貌回答。</a:t>
            </a:r>
            <a:r>
              <a:rPr lang="zh-CN" altLang="en-US" sz="3200" dirty="0"/>
              <a:t> </a:t>
            </a:r>
            <a:endParaRPr lang="en-US" altLang="zh-CN" sz="32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91744" y="1268760"/>
            <a:ext cx="4624104" cy="7571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779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62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39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22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594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66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38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10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600" b="1" dirty="0" smtClean="0">
                <a:solidFill>
                  <a:srgbClr val="0000FF"/>
                </a:solidFill>
              </a:rPr>
              <a:t>can</a:t>
            </a:r>
            <a:r>
              <a:rPr lang="zh-CN" altLang="en-US" sz="3600" b="1" dirty="0">
                <a:solidFill>
                  <a:srgbClr val="0000FF"/>
                </a:solidFill>
              </a:rPr>
              <a:t>表示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请求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0" grpId="0"/>
      <p:bldP spid="1230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Rot="1"/>
          </p:cNvSpPr>
          <p:nvPr/>
        </p:nvSpPr>
        <p:spPr>
          <a:xfrm>
            <a:off x="2063552" y="908720"/>
            <a:ext cx="8424936" cy="4824536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3200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拓展</a:t>
            </a:r>
            <a:r>
              <a:rPr lang="en-US" altLang="zh-CN" sz="3200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】</a:t>
            </a:r>
            <a:endParaRPr lang="en-US" altLang="zh-CN" sz="3200" b="1" dirty="0" smtClean="0">
              <a:solidFill>
                <a:srgbClr val="0000FF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b="1" dirty="0" smtClean="0">
                <a:ea typeface="+mn-ea"/>
                <a:cs typeface="Times New Roman" panose="02020603050405020304" pitchFamily="18" charset="0"/>
              </a:rPr>
              <a:t>表示同意邀请的回答还可用：</a:t>
            </a:r>
            <a:endParaRPr lang="en-US" altLang="zh-CN" sz="3200" b="1" dirty="0" smtClean="0"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 smtClean="0">
                <a:ea typeface="+mn-ea"/>
                <a:cs typeface="Times New Roman" panose="02020603050405020304" pitchFamily="18" charset="0"/>
              </a:rPr>
              <a:t>Yes</a:t>
            </a: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, I’d love/like to.   </a:t>
            </a:r>
            <a:endParaRPr lang="en-US" altLang="zh-CN" sz="3200" b="1" dirty="0"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 smtClean="0">
                <a:ea typeface="+mn-ea"/>
                <a:cs typeface="Times New Roman" panose="02020603050405020304" pitchFamily="18" charset="0"/>
                <a:sym typeface="+mn-ea"/>
              </a:rPr>
              <a:t>Sure</a:t>
            </a:r>
            <a:r>
              <a:rPr lang="en-US" altLang="zh-CN" sz="3200" b="1" dirty="0">
                <a:ea typeface="+mn-ea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3200" b="1" dirty="0" smtClean="0">
                <a:ea typeface="+mn-ea"/>
                <a:cs typeface="Times New Roman" panose="02020603050405020304" pitchFamily="18" charset="0"/>
                <a:sym typeface="+mn-ea"/>
              </a:rPr>
              <a:t>it </a:t>
            </a:r>
            <a:r>
              <a:rPr lang="en-US" altLang="zh-CN" sz="3200" b="1" dirty="0">
                <a:ea typeface="+mn-ea"/>
                <a:cs typeface="Times New Roman" panose="02020603050405020304" pitchFamily="18" charset="0"/>
                <a:sym typeface="+mn-ea"/>
              </a:rPr>
              <a:t>sounds great. 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Certainly, I’d love/like to.    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Sure, I’d love/like to.    </a:t>
            </a:r>
            <a:endParaRPr lang="en-US" altLang="zh-CN" sz="3200" b="1" dirty="0"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Thanks for your invitation.   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Thanks for asking me.   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83432" y="836712"/>
            <a:ext cx="10225136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/>
              <a:t>如果拒绝邀请，答语可用：</a:t>
            </a:r>
            <a:endParaRPr lang="zh-CN" altLang="en-US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I’m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sorry. I’m </a:t>
            </a:r>
            <a:r>
              <a:rPr lang="en-US" altLang="zh-CN" sz="3200" b="1" dirty="0">
                <a:solidFill>
                  <a:srgbClr val="FF0000"/>
                </a:solidFill>
              </a:rPr>
              <a:t>not free/available. 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Thanks for your invitation. I might have to/must...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Sorry, I’m afraid not. I might have to/must...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Sorry, I can’t. I might have to/must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...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I’d love to, but I have to… 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No</a:t>
            </a:r>
            <a:r>
              <a:rPr lang="en-US" altLang="zh-CN" sz="3200" b="1" dirty="0">
                <a:solidFill>
                  <a:srgbClr val="FF0000"/>
                </a:solidFill>
              </a:rPr>
              <a:t>, I can’t. I’m going to ... 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Thank </a:t>
            </a:r>
            <a:r>
              <a:rPr lang="en-US" altLang="zh-CN" sz="3200" b="1" dirty="0">
                <a:solidFill>
                  <a:srgbClr val="FF0000"/>
                </a:solidFill>
              </a:rPr>
              <a:t>you for asking me. But ....   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I </a:t>
            </a:r>
            <a:r>
              <a:rPr lang="en-US" altLang="zh-CN" sz="3200" b="1" dirty="0">
                <a:solidFill>
                  <a:srgbClr val="FF0000"/>
                </a:solidFill>
              </a:rPr>
              <a:t>am afraid not, I...   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7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7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7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675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2855640" y="1412776"/>
            <a:ext cx="6912768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0000FF"/>
                </a:solidFill>
              </a:rPr>
              <a:t>【</a:t>
            </a:r>
            <a:r>
              <a:rPr lang="zh-CN" altLang="en-US" sz="3200" b="1" dirty="0">
                <a:solidFill>
                  <a:srgbClr val="0000FF"/>
                </a:solidFill>
              </a:rPr>
              <a:t>拓展</a:t>
            </a:r>
            <a:r>
              <a:rPr lang="en-US" altLang="zh-CN" sz="3200" b="1" dirty="0">
                <a:solidFill>
                  <a:srgbClr val="0000FF"/>
                </a:solidFill>
              </a:rPr>
              <a:t>】</a:t>
            </a:r>
            <a:r>
              <a:rPr lang="zh-CN" altLang="en-US" sz="3200" b="1" dirty="0">
                <a:solidFill>
                  <a:srgbClr val="0000FF"/>
                </a:solidFill>
              </a:rPr>
              <a:t>其他提出邀请的句型：</a:t>
            </a:r>
            <a:endParaRPr lang="zh-CN" altLang="en-US" sz="3200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Could/ Will you…?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Would you like to ...?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How/ What about ...?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Why not ...?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Let’s </a:t>
            </a:r>
            <a:r>
              <a:rPr lang="en-US" altLang="zh-CN" sz="3200" b="1" dirty="0" smtClean="0"/>
              <a:t>...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I hope you </a:t>
            </a:r>
            <a:r>
              <a:rPr lang="en-US" altLang="zh-CN" sz="3200" b="1" dirty="0" smtClean="0"/>
              <a:t>...</a:t>
            </a:r>
            <a:endParaRPr lang="en-US" altLang="zh-CN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384" y="1700808"/>
            <a:ext cx="11089232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/>
              <a:t>can</a:t>
            </a:r>
            <a:r>
              <a:rPr lang="zh-CN" altLang="en-US" sz="3200" b="1" dirty="0"/>
              <a:t>表示“</a:t>
            </a:r>
            <a:r>
              <a:rPr lang="zh-CN" altLang="en-US" sz="3200" b="1" dirty="0">
                <a:solidFill>
                  <a:srgbClr val="FF0000"/>
                </a:solidFill>
              </a:rPr>
              <a:t>做某事的可能性</a:t>
            </a:r>
            <a:r>
              <a:rPr lang="zh-CN" altLang="en-US" sz="3200" b="1" dirty="0"/>
              <a:t>”，意为“</a:t>
            </a:r>
            <a:r>
              <a:rPr lang="zh-CN" altLang="en-US" sz="3200" b="1" dirty="0">
                <a:solidFill>
                  <a:srgbClr val="FF0000"/>
                </a:solidFill>
              </a:rPr>
              <a:t>可以</a:t>
            </a:r>
            <a:r>
              <a:rPr lang="zh-CN" altLang="en-US" sz="3200" b="1" dirty="0"/>
              <a:t>”</a:t>
            </a:r>
            <a:r>
              <a:rPr lang="en-US" altLang="zh-CN" sz="3200" b="1" dirty="0"/>
              <a:t>(</a:t>
            </a:r>
            <a:r>
              <a:rPr lang="zh-CN" altLang="en-US" sz="3200" b="1" dirty="0"/>
              <a:t>可用来询问打听第三方能否参加某项活动</a:t>
            </a:r>
            <a:r>
              <a:rPr lang="en-US" altLang="zh-CN" sz="3200" b="1" dirty="0"/>
              <a:t>)</a:t>
            </a:r>
            <a:r>
              <a:rPr lang="zh-CN" altLang="en-US" sz="3200" b="1" dirty="0"/>
              <a:t>。对这种情况下</a:t>
            </a:r>
            <a:r>
              <a:rPr lang="en-US" altLang="zh-CN" sz="3200" b="1" dirty="0"/>
              <a:t>can</a:t>
            </a:r>
            <a:r>
              <a:rPr lang="zh-CN" altLang="en-US" sz="3200" b="1" dirty="0"/>
              <a:t>引起的问句仍由</a:t>
            </a:r>
            <a:r>
              <a:rPr lang="en-US" altLang="zh-CN" sz="3200" b="1" dirty="0"/>
              <a:t>can</a:t>
            </a:r>
            <a:r>
              <a:rPr lang="zh-CN" altLang="en-US" sz="3200" b="1" dirty="0"/>
              <a:t>或</a:t>
            </a:r>
            <a:r>
              <a:rPr lang="en-US" altLang="zh-CN" sz="3200" b="1" dirty="0"/>
              <a:t>can’t</a:t>
            </a:r>
            <a:r>
              <a:rPr lang="zh-CN" altLang="en-US" sz="3200" b="1" dirty="0"/>
              <a:t>作肯定或否定回答。</a:t>
            </a:r>
            <a:endParaRPr lang="zh-CN" altLang="en-US" sz="3200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51384" y="3565934"/>
            <a:ext cx="10945216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/>
              <a:t>如课本中的句子</a:t>
            </a:r>
            <a:r>
              <a:rPr lang="en-US" altLang="zh-CN" sz="3200" b="1" dirty="0"/>
              <a:t>Can he go to the party?</a:t>
            </a:r>
            <a:endParaRPr lang="zh-CN" altLang="en-US" sz="3200" b="1" dirty="0"/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00FF"/>
                </a:solidFill>
              </a:rPr>
              <a:t>肯定答语：</a:t>
            </a:r>
            <a:r>
              <a:rPr lang="en-US" altLang="zh-CN" sz="3200" b="1" dirty="0">
                <a:solidFill>
                  <a:srgbClr val="FF0000"/>
                </a:solidFill>
              </a:rPr>
              <a:t>Yes, he / she / they can.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00FF"/>
                </a:solidFill>
              </a:rPr>
              <a:t>否定答语：</a:t>
            </a:r>
            <a:r>
              <a:rPr lang="en-US" altLang="zh-CN" sz="3200" b="1" dirty="0">
                <a:solidFill>
                  <a:srgbClr val="FF0000"/>
                </a:solidFill>
              </a:rPr>
              <a:t>No, he / she / they can’t. </a:t>
            </a:r>
            <a:r>
              <a:rPr lang="zh-CN" altLang="en-US" sz="3200" b="1" dirty="0">
                <a:solidFill>
                  <a:srgbClr val="FF0000"/>
                </a:solidFill>
              </a:rPr>
              <a:t>或</a:t>
            </a:r>
            <a:r>
              <a:rPr lang="en-US" altLang="zh-CN" sz="3200" b="1" dirty="0">
                <a:solidFill>
                  <a:srgbClr val="FF0000"/>
                </a:solidFill>
              </a:rPr>
              <a:t>No, he / she is / they are not available.</a:t>
            </a:r>
            <a:r>
              <a:rPr lang="zh-CN" altLang="en-US" sz="3200" b="1" dirty="0"/>
              <a:t>等。</a:t>
            </a:r>
            <a:endParaRPr lang="zh-CN" altLang="en-US" sz="3200" b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63752" y="836712"/>
            <a:ext cx="4624104" cy="6935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7792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862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939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0220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594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166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7738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3100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600" b="1" dirty="0" smtClean="0">
                <a:solidFill>
                  <a:srgbClr val="0000FF"/>
                </a:solidFill>
              </a:rPr>
              <a:t>can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表示可能性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199456" y="2924944"/>
            <a:ext cx="10009112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/>
              <a:t>—</a:t>
            </a:r>
            <a:r>
              <a:rPr lang="en-US" altLang="zh-CN" sz="3200" b="1" dirty="0">
                <a:solidFill>
                  <a:srgbClr val="FF0000"/>
                </a:solidFill>
              </a:rPr>
              <a:t>Can</a:t>
            </a:r>
            <a:r>
              <a:rPr lang="en-US" altLang="zh-CN" sz="3200" b="1" dirty="0"/>
              <a:t> Alice go to the movies with us </a:t>
            </a:r>
            <a:r>
              <a:rPr lang="en-US" altLang="zh-CN" sz="3200" b="1" dirty="0" smtClean="0"/>
              <a:t>tonight</a:t>
            </a:r>
            <a:r>
              <a:rPr lang="en-US" altLang="zh-CN" sz="3200" b="1" dirty="0"/>
              <a:t>?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—Yes, she </a:t>
            </a:r>
            <a:r>
              <a:rPr lang="en-US" altLang="zh-CN" sz="3200" b="1" dirty="0">
                <a:solidFill>
                  <a:srgbClr val="FF0000"/>
                </a:solidFill>
              </a:rPr>
              <a:t>can</a:t>
            </a:r>
            <a:r>
              <a:rPr lang="en-US" altLang="zh-CN" sz="3200" b="1" dirty="0"/>
              <a:t>. / </a:t>
            </a:r>
            <a:endParaRPr lang="en-US" altLang="zh-CN" sz="3200" b="1" dirty="0" smtClean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 </a:t>
            </a:r>
            <a:r>
              <a:rPr lang="en-US" altLang="zh-CN" sz="3200" b="1" dirty="0" smtClean="0"/>
              <a:t>   No</a:t>
            </a:r>
            <a:r>
              <a:rPr lang="en-US" altLang="zh-CN" sz="3200" b="1" dirty="0"/>
              <a:t>, she’s not available. </a:t>
            </a:r>
            <a:r>
              <a:rPr lang="en-US" altLang="zh-CN" sz="3200" b="1" dirty="0" smtClean="0"/>
              <a:t>She </a:t>
            </a:r>
            <a:r>
              <a:rPr lang="en-US" altLang="zh-CN" sz="3200" b="1" dirty="0"/>
              <a:t>has to look after her sister. </a:t>
            </a:r>
            <a:endParaRPr lang="zh-CN" altLang="en-US" sz="3200" b="1" dirty="0"/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551384" y="1772816"/>
            <a:ext cx="10153128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/>
              <a:t>e.g. —</a:t>
            </a:r>
            <a:r>
              <a:rPr lang="en-US" altLang="zh-CN" sz="3200" b="1" dirty="0">
                <a:solidFill>
                  <a:srgbClr val="FF0000"/>
                </a:solidFill>
              </a:rPr>
              <a:t>Can</a:t>
            </a:r>
            <a:r>
              <a:rPr lang="en-US" altLang="zh-CN" sz="3200" b="1" dirty="0"/>
              <a:t> he come here before nine </a:t>
            </a:r>
            <a:r>
              <a:rPr lang="en-US" altLang="zh-CN" sz="3200" b="1" dirty="0" smtClean="0"/>
              <a:t>tomorrow </a:t>
            </a:r>
            <a:r>
              <a:rPr lang="en-US" altLang="zh-CN" sz="3200" b="1" dirty="0"/>
              <a:t>morning?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       —No, he </a:t>
            </a:r>
            <a:r>
              <a:rPr lang="en-US" altLang="zh-CN" sz="3200" b="1" dirty="0">
                <a:solidFill>
                  <a:srgbClr val="FF0000"/>
                </a:solidFill>
              </a:rPr>
              <a:t>can’t</a:t>
            </a:r>
            <a:r>
              <a:rPr lang="en-US" altLang="zh-CN" sz="3200" b="1" dirty="0"/>
              <a:t>. He has to go to the music </a:t>
            </a:r>
            <a:r>
              <a:rPr lang="en-US" altLang="zh-CN" sz="3200" b="1" dirty="0" smtClean="0"/>
              <a:t>club </a:t>
            </a:r>
            <a:r>
              <a:rPr lang="en-US" altLang="zh-CN" sz="3200" b="1" dirty="0"/>
              <a:t>first. </a:t>
            </a:r>
            <a:endParaRPr lang="en-US" altLang="zh-CN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80" y="3364408"/>
            <a:ext cx="3691595" cy="2356069"/>
          </a:xfrm>
          <a:prstGeom prst="rect">
            <a:avLst/>
          </a:prstGeom>
        </p:spPr>
      </p:pic>
      <p:pic>
        <p:nvPicPr>
          <p:cNvPr id="5132" name="Picture 12" descr="1291881826952991979tqbry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7" t="10141" r="2000" b="11295"/>
          <a:stretch>
            <a:fillRect/>
          </a:stretch>
        </p:blipFill>
        <p:spPr bwMode="auto">
          <a:xfrm>
            <a:off x="8401051" y="1700808"/>
            <a:ext cx="2305050" cy="228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330132" y="2019971"/>
            <a:ext cx="5113264" cy="1079499"/>
          </a:xfrm>
          <a:prstGeom prst="wedgeRoundRectCallout">
            <a:avLst>
              <a:gd name="adj1" fmla="val 14590"/>
              <a:gd name="adj2" fmla="val 94935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Can you </a:t>
            </a:r>
            <a:r>
              <a:rPr lang="en-US" altLang="zh-CN" b="1" dirty="0">
                <a:cs typeface="Times New Roman" panose="02020603050405020304" pitchFamily="18" charset="0"/>
              </a:rPr>
              <a:t>play tennis with me tomorrow afternoon?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>
            <a:spLocks noChangeArrowheads="1"/>
          </p:cNvSpPr>
          <p:nvPr/>
        </p:nvSpPr>
        <p:spPr bwMode="auto">
          <a:xfrm>
            <a:off x="5519936" y="1988840"/>
            <a:ext cx="2736403" cy="1077912"/>
          </a:xfrm>
          <a:prstGeom prst="wedgeRoundRectCallout">
            <a:avLst>
              <a:gd name="adj1" fmla="val -59929"/>
              <a:gd name="adj2" fmla="val 110516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Sure. I’d love to.</a:t>
            </a:r>
            <a:endParaRPr lang="zh-CN" altLang="en-US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圆角矩形标注 12"/>
          <p:cNvSpPr>
            <a:spLocks noChangeArrowheads="1"/>
          </p:cNvSpPr>
          <p:nvPr/>
        </p:nvSpPr>
        <p:spPr bwMode="auto">
          <a:xfrm>
            <a:off x="6240016" y="4437113"/>
            <a:ext cx="5328592" cy="936104"/>
          </a:xfrm>
          <a:prstGeom prst="wedgeRoundRectCallout">
            <a:avLst>
              <a:gd name="adj1" fmla="val 11028"/>
              <a:gd name="adj2" fmla="val -83181"/>
              <a:gd name="adj3" fmla="val 16667"/>
            </a:avLst>
          </a:prstGeom>
          <a:solidFill>
            <a:schemeClr val="bg1"/>
          </a:solidFill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I’m afraid not. </a:t>
            </a:r>
            <a:r>
              <a:rPr lang="en-US" altLang="zh-CN" b="1" dirty="0">
                <a:cs typeface="Times New Roman" panose="02020603050405020304" pitchFamily="18" charset="0"/>
              </a:rPr>
              <a:t>I have the flu.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5134" name="Text Box 14"/>
          <p:cNvSpPr txBox="1">
            <a:spLocks noChangeArrowheads="1"/>
          </p:cNvSpPr>
          <p:nvPr/>
        </p:nvSpPr>
        <p:spPr bwMode="auto">
          <a:xfrm>
            <a:off x="2136775" y="964912"/>
            <a:ext cx="7632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the following conversations. </a:t>
            </a:r>
            <a:endParaRPr lang="en-US" altLang="zh-CN" sz="32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839292" y="1311780"/>
            <a:ext cx="8001000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400" b="1" dirty="0">
                <a:solidFill>
                  <a:schemeClr val="tx2"/>
                </a:solidFill>
              </a:rPr>
              <a:t>They </a:t>
            </a:r>
            <a:r>
              <a:rPr lang="en-US" altLang="zh-CN" sz="3400" b="1" dirty="0">
                <a:solidFill>
                  <a:srgbClr val="FF0000"/>
                </a:solidFill>
                <a:cs typeface="Times New Roman" panose="02020603050405020304" pitchFamily="18" charset="0"/>
              </a:rPr>
              <a:t>might</a:t>
            </a:r>
            <a:r>
              <a:rPr lang="en-US" altLang="zh-CN" sz="3400" b="1" dirty="0">
                <a:solidFill>
                  <a:schemeClr val="tx2"/>
                </a:solidFill>
              </a:rPr>
              <a:t> have to meet their friends.</a:t>
            </a:r>
            <a:endParaRPr lang="en-US" altLang="zh-CN" sz="3400" b="1" dirty="0">
              <a:solidFill>
                <a:schemeClr val="tx2"/>
              </a:solidFill>
            </a:endParaRP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839293" y="2103943"/>
            <a:ext cx="9865343" cy="72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400" b="1" dirty="0">
                <a:solidFill>
                  <a:srgbClr val="FF0000"/>
                </a:solidFill>
              </a:rPr>
              <a:t>might</a:t>
            </a:r>
            <a:r>
              <a:rPr lang="zh-CN" altLang="en-US" sz="3400" b="1" dirty="0">
                <a:solidFill>
                  <a:srgbClr val="FF0000"/>
                </a:solidFill>
              </a:rPr>
              <a:t>在此表示推测和可能性。它的可能性比</a:t>
            </a:r>
            <a:r>
              <a:rPr lang="en-US" altLang="zh-CN" sz="3400" b="1" dirty="0">
                <a:solidFill>
                  <a:srgbClr val="FF0000"/>
                </a:solidFill>
              </a:rPr>
              <a:t>may</a:t>
            </a:r>
            <a:r>
              <a:rPr lang="zh-CN" altLang="en-US" sz="3400" b="1" dirty="0">
                <a:solidFill>
                  <a:srgbClr val="FF0000"/>
                </a:solidFill>
              </a:rPr>
              <a:t>小。</a:t>
            </a:r>
            <a:endParaRPr lang="zh-CN" altLang="en-US" sz="3400" b="1" dirty="0">
              <a:solidFill>
                <a:srgbClr val="FF0000"/>
              </a:solidFill>
            </a:endParaRP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3647728" y="620688"/>
            <a:ext cx="4248472" cy="609600"/>
          </a:xfrm>
          <a:prstGeom prst="rect">
            <a:avLst/>
          </a:prstGeom>
          <a:solidFill>
            <a:srgbClr val="FFCC99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400" b="1" dirty="0" smtClean="0">
                <a:solidFill>
                  <a:srgbClr val="FF3300"/>
                </a:solidFill>
                <a:latin typeface="Arial" panose="020B0604020202020204" pitchFamily="34" charset="0"/>
              </a:rPr>
              <a:t>情态动词</a:t>
            </a:r>
            <a:r>
              <a:rPr lang="en-US" altLang="zh-CN" sz="3400" b="1" dirty="0" smtClean="0">
                <a:solidFill>
                  <a:srgbClr val="FF3300"/>
                </a:solidFill>
                <a:latin typeface="Arial" panose="020B0604020202020204" pitchFamily="34" charset="0"/>
              </a:rPr>
              <a:t>might</a:t>
            </a:r>
            <a:r>
              <a:rPr lang="zh-CN" altLang="en-US" sz="3400" b="1" dirty="0" smtClean="0">
                <a:solidFill>
                  <a:srgbClr val="FF3300"/>
                </a:solidFill>
                <a:latin typeface="Arial" panose="020B0604020202020204" pitchFamily="34" charset="0"/>
              </a:rPr>
              <a:t>用法</a:t>
            </a:r>
            <a:endParaRPr lang="en-US" altLang="zh-CN" sz="3400" b="1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839292" y="2708920"/>
            <a:ext cx="9865344" cy="383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400" b="1" dirty="0">
                <a:solidFill>
                  <a:schemeClr val="tx2"/>
                </a:solidFill>
              </a:rPr>
              <a:t>e.g. She </a:t>
            </a:r>
            <a:r>
              <a:rPr lang="en-US" altLang="zh-CN" sz="3400" b="1" dirty="0">
                <a:solidFill>
                  <a:srgbClr val="FF0000"/>
                </a:solidFill>
              </a:rPr>
              <a:t>might</a:t>
            </a:r>
            <a:r>
              <a:rPr lang="en-US" altLang="zh-CN" sz="3400" b="1" dirty="0">
                <a:solidFill>
                  <a:schemeClr val="tx2"/>
                </a:solidFill>
              </a:rPr>
              <a:t> not want to</a:t>
            </a:r>
            <a:r>
              <a:rPr lang="zh-CN" altLang="en-US" sz="3400" b="1" dirty="0">
                <a:solidFill>
                  <a:schemeClr val="tx2"/>
                </a:solidFill>
              </a:rPr>
              <a:t> </a:t>
            </a:r>
            <a:r>
              <a:rPr lang="en-US" altLang="zh-CN" sz="3400" b="1" dirty="0">
                <a:solidFill>
                  <a:schemeClr val="tx2"/>
                </a:solidFill>
              </a:rPr>
              <a:t>come with us.</a:t>
            </a:r>
            <a:endParaRPr lang="en-US" altLang="zh-CN" sz="3400" b="1" dirty="0">
              <a:solidFill>
                <a:schemeClr val="tx2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3400" b="1" dirty="0">
                <a:solidFill>
                  <a:schemeClr val="tx2"/>
                </a:solidFill>
              </a:rPr>
              <a:t>       </a:t>
            </a:r>
            <a:r>
              <a:rPr lang="zh-CN" altLang="en-US" sz="3400" b="1" dirty="0">
                <a:solidFill>
                  <a:schemeClr val="tx2"/>
                </a:solidFill>
              </a:rPr>
              <a:t>她可能不想和我们一起走</a:t>
            </a:r>
            <a:r>
              <a:rPr lang="zh-CN" altLang="en-US" sz="3400" b="1" dirty="0" smtClean="0">
                <a:solidFill>
                  <a:schemeClr val="tx2"/>
                </a:solidFill>
              </a:rPr>
              <a:t>。</a:t>
            </a:r>
            <a:endParaRPr lang="en-US" altLang="zh-CN" sz="3400" b="1" dirty="0" smtClean="0">
              <a:solidFill>
                <a:schemeClr val="tx2"/>
              </a:solidFill>
            </a:endParaRPr>
          </a:p>
          <a:p>
            <a:pPr indent="717550">
              <a:lnSpc>
                <a:spcPct val="120000"/>
              </a:lnSpc>
            </a:pPr>
            <a:r>
              <a:rPr lang="en-US" altLang="zh-CN" sz="3200" b="1" dirty="0"/>
              <a:t>How long </a:t>
            </a:r>
            <a:r>
              <a:rPr lang="en-US" altLang="zh-CN" sz="3200" b="1" dirty="0">
                <a:solidFill>
                  <a:srgbClr val="FF0000"/>
                </a:solidFill>
              </a:rPr>
              <a:t>might</a:t>
            </a:r>
            <a:r>
              <a:rPr lang="en-US" altLang="zh-CN" sz="3200" b="1" dirty="0"/>
              <a:t> the travel take</a:t>
            </a:r>
            <a:r>
              <a:rPr lang="en-US" altLang="zh-CN" sz="3200" b="1" dirty="0" smtClean="0"/>
              <a:t>?</a:t>
            </a:r>
            <a:endParaRPr lang="en-US" altLang="zh-CN" sz="3200" b="1" dirty="0" smtClean="0"/>
          </a:p>
          <a:p>
            <a:pPr indent="717550">
              <a:lnSpc>
                <a:spcPct val="120000"/>
              </a:lnSpc>
            </a:pPr>
            <a:r>
              <a:rPr lang="zh-CN" altLang="en-US" sz="3200" b="1" dirty="0" smtClean="0"/>
              <a:t>这次旅行需要多长时间？</a:t>
            </a:r>
            <a:endParaRPr lang="en-US" altLang="zh-CN" sz="3200" b="1" dirty="0"/>
          </a:p>
          <a:p>
            <a:pPr indent="717550">
              <a:lnSpc>
                <a:spcPct val="120000"/>
              </a:lnSpc>
            </a:pPr>
            <a:r>
              <a:rPr lang="en-US" altLang="zh-CN" sz="3200" b="1" dirty="0"/>
              <a:t>Dad </a:t>
            </a:r>
            <a:r>
              <a:rPr lang="en-US" altLang="zh-CN" sz="3200" b="1" dirty="0">
                <a:solidFill>
                  <a:srgbClr val="FF0000"/>
                </a:solidFill>
              </a:rPr>
              <a:t>might</a:t>
            </a:r>
            <a:r>
              <a:rPr lang="en-US" altLang="zh-CN" sz="3200" b="1" dirty="0"/>
              <a:t> know how to start that machine. </a:t>
            </a:r>
            <a:endParaRPr lang="en-US" altLang="zh-CN" sz="3200" b="1" dirty="0" smtClean="0"/>
          </a:p>
          <a:p>
            <a:pPr indent="717550">
              <a:lnSpc>
                <a:spcPct val="120000"/>
              </a:lnSpc>
            </a:pPr>
            <a:r>
              <a:rPr lang="zh-CN" altLang="en-US" sz="3200" b="1" dirty="0"/>
              <a:t>爸爸也许知道如何发动那台机器。</a:t>
            </a:r>
            <a:endParaRPr lang="en-US" altLang="zh-CN" sz="32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836712"/>
            <a:ext cx="4039850" cy="10855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5360" y="1922276"/>
            <a:ext cx="11305256" cy="430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US" altLang="zh-CN" sz="3200" b="1" dirty="0"/>
              <a:t>There is no light on-they _______ be at home.</a:t>
            </a:r>
            <a:endParaRPr lang="zh-CN" altLang="zh-CN" sz="3200" b="1" dirty="0"/>
          </a:p>
          <a:p>
            <a:pPr indent="358775">
              <a:lnSpc>
                <a:spcPct val="120000"/>
              </a:lnSpc>
            </a:pPr>
            <a:r>
              <a:rPr lang="en-US" altLang="zh-CN" sz="3200" b="1" dirty="0" smtClean="0"/>
              <a:t>A. mustn’t</a:t>
            </a:r>
            <a:r>
              <a:rPr lang="en-US" altLang="zh-CN" sz="3200" b="1" dirty="0"/>
              <a:t>	</a:t>
            </a:r>
            <a:r>
              <a:rPr lang="en-US" altLang="zh-CN" sz="3200" b="1" dirty="0" smtClean="0"/>
              <a:t>         B</a:t>
            </a:r>
            <a:r>
              <a:rPr lang="en-US" altLang="zh-CN" sz="3200" b="1" dirty="0"/>
              <a:t>. can’t	</a:t>
            </a:r>
            <a:r>
              <a:rPr lang="en-US" altLang="zh-CN" sz="3200" b="1" dirty="0" smtClean="0"/>
              <a:t>             C</a:t>
            </a:r>
            <a:r>
              <a:rPr lang="en-US" altLang="zh-CN" sz="3200" b="1" dirty="0"/>
              <a:t>. </a:t>
            </a:r>
            <a:r>
              <a:rPr lang="en-US" altLang="zh-CN" sz="3200" b="1" dirty="0" smtClean="0"/>
              <a:t>needn’t</a:t>
            </a:r>
            <a:endParaRPr lang="en-US" altLang="zh-CN" sz="3200" b="1" dirty="0" smtClean="0"/>
          </a:p>
          <a:p>
            <a:pPr indent="358775" algn="r">
              <a:lnSpc>
                <a:spcPct val="120000"/>
              </a:lnSpc>
            </a:pPr>
            <a:r>
              <a:rPr lang="en-US" altLang="zh-CN" sz="3200" b="1" dirty="0">
                <a:solidFill>
                  <a:srgbClr val="0000FF"/>
                </a:solidFill>
              </a:rPr>
              <a:t>(2021</a:t>
            </a:r>
            <a:r>
              <a:rPr lang="zh-CN" altLang="en-US" sz="3200" b="1" dirty="0">
                <a:solidFill>
                  <a:srgbClr val="0000FF"/>
                </a:solidFill>
              </a:rPr>
              <a:t>黑龙江牡丹江鸡西中考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endParaRPr lang="zh-CN" altLang="zh-CN" sz="3200" b="1" dirty="0">
              <a:solidFill>
                <a:srgbClr val="0000FF"/>
              </a:solidFill>
            </a:endParaRPr>
          </a:p>
          <a:p>
            <a:pPr fontAlgn="ctr">
              <a:lnSpc>
                <a:spcPct val="120000"/>
              </a:lnSpc>
            </a:pPr>
            <a:r>
              <a:rPr lang="en-US" altLang="zh-CN" sz="3200" b="1" kern="100" dirty="0" smtClean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kern="100" dirty="0" smtClean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3200" b="1" dirty="0"/>
              <a:t>—I wonder if this glass is Tom’s. </a:t>
            </a:r>
            <a:endParaRPr lang="zh-CN" altLang="zh-CN" sz="3200" b="1" dirty="0"/>
          </a:p>
          <a:p>
            <a:pPr indent="450850" fontAlgn="ctr">
              <a:lnSpc>
                <a:spcPct val="120000"/>
              </a:lnSpc>
              <a:tabLst>
                <a:tab pos="358775" algn="l"/>
              </a:tabLst>
            </a:pPr>
            <a:r>
              <a:rPr lang="en-US" altLang="zh-CN" sz="3200" b="1" dirty="0"/>
              <a:t>—It ______ be his. His was broken just now.</a:t>
            </a:r>
            <a:endParaRPr lang="zh-CN" altLang="zh-CN" sz="3200" b="1" dirty="0"/>
          </a:p>
          <a:p>
            <a:pPr indent="450850" fontAlgn="ctr">
              <a:lnSpc>
                <a:spcPct val="120000"/>
              </a:lnSpc>
              <a:tabLst>
                <a:tab pos="358775" algn="l"/>
              </a:tabLst>
            </a:pPr>
            <a:r>
              <a:rPr lang="en-US" altLang="zh-CN" sz="3200" b="1" dirty="0" smtClean="0"/>
              <a:t>A. mustn’t          B</a:t>
            </a:r>
            <a:r>
              <a:rPr lang="en-US" altLang="zh-CN" sz="3200" b="1" dirty="0"/>
              <a:t>. may not   </a:t>
            </a:r>
            <a:r>
              <a:rPr lang="en-US" altLang="zh-CN" sz="3200" b="1" dirty="0" smtClean="0"/>
              <a:t>      </a:t>
            </a:r>
            <a:r>
              <a:rPr lang="en-US" altLang="zh-CN" sz="3200" b="1" dirty="0"/>
              <a:t>C. can’t    </a:t>
            </a:r>
            <a:r>
              <a:rPr lang="en-US" altLang="zh-CN" sz="3200" b="1" dirty="0" smtClean="0"/>
              <a:t>    D</a:t>
            </a:r>
            <a:r>
              <a:rPr lang="en-US" altLang="zh-CN" sz="3200" b="1" dirty="0"/>
              <a:t>. </a:t>
            </a:r>
            <a:r>
              <a:rPr lang="en-US" altLang="zh-CN" sz="3200" b="1" dirty="0" smtClean="0"/>
              <a:t>shouldn’t</a:t>
            </a:r>
            <a:endParaRPr lang="en-US" altLang="zh-CN" sz="3200" b="1" dirty="0" smtClean="0"/>
          </a:p>
          <a:p>
            <a:pPr indent="450850" algn="r" fontAlgn="ctr">
              <a:lnSpc>
                <a:spcPct val="120000"/>
              </a:lnSpc>
              <a:tabLst>
                <a:tab pos="358775" algn="l"/>
              </a:tabLst>
            </a:pPr>
            <a:r>
              <a:rPr lang="en-US" altLang="zh-CN" sz="3200" b="1" dirty="0">
                <a:solidFill>
                  <a:srgbClr val="0000FF"/>
                </a:solidFill>
              </a:rPr>
              <a:t>(2021</a:t>
            </a:r>
            <a:r>
              <a:rPr lang="zh-CN" altLang="zh-CN" sz="3200" b="1" dirty="0">
                <a:solidFill>
                  <a:srgbClr val="0000FF"/>
                </a:solidFill>
              </a:rPr>
              <a:t>湖北黄石中考</a:t>
            </a:r>
            <a:r>
              <a:rPr lang="en-US" altLang="zh-CN" sz="3200" b="1" dirty="0">
                <a:solidFill>
                  <a:srgbClr val="0000FF"/>
                </a:solidFill>
              </a:rPr>
              <a:t>)</a:t>
            </a:r>
            <a:endParaRPr lang="zh-CN" altLang="zh-CN" sz="3200" b="1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7528" y="4331375"/>
            <a:ext cx="481222" cy="631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C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12929" y="1922276"/>
            <a:ext cx="458780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B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3392" y="1268760"/>
            <a:ext cx="11089232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20000"/>
              </a:lnSpc>
            </a:pPr>
            <a:r>
              <a:rPr lang="en-US" altLang="zh-CN" sz="3200" b="1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3200" b="1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3200" dirty="0"/>
              <a:t> </a:t>
            </a:r>
            <a:r>
              <a:rPr lang="en-US" altLang="zh-CN" sz="3200" b="1" dirty="0"/>
              <a:t>—Sam, ________ I join you in the community service?</a:t>
            </a:r>
            <a:endParaRPr lang="zh-CN" altLang="zh-CN" sz="3200" b="1" dirty="0"/>
          </a:p>
          <a:p>
            <a:pPr indent="358775" fontAlgn="ctr">
              <a:lnSpc>
                <a:spcPct val="120000"/>
              </a:lnSpc>
            </a:pPr>
            <a:r>
              <a:rPr lang="en-US" altLang="zh-CN" sz="3200" b="1" dirty="0"/>
              <a:t>—Of course you can.</a:t>
            </a:r>
            <a:endParaRPr lang="zh-CN" altLang="zh-CN" sz="3200" b="1" dirty="0"/>
          </a:p>
          <a:p>
            <a:pPr indent="358775" fontAlgn="ctr">
              <a:lnSpc>
                <a:spcPct val="120000"/>
              </a:lnSpc>
            </a:pPr>
            <a:r>
              <a:rPr lang="en-US" altLang="zh-CN" sz="3200" b="1" dirty="0" smtClean="0"/>
              <a:t>A. can</a:t>
            </a:r>
            <a:r>
              <a:rPr lang="en-US" altLang="zh-CN" sz="3200" b="1" dirty="0"/>
              <a:t>	</a:t>
            </a:r>
            <a:r>
              <a:rPr lang="en-US" altLang="zh-CN" sz="3200" b="1" dirty="0" smtClean="0"/>
              <a:t>       B</a:t>
            </a:r>
            <a:r>
              <a:rPr lang="en-US" altLang="zh-CN" sz="3200" b="1" dirty="0"/>
              <a:t>. must	</a:t>
            </a:r>
            <a:r>
              <a:rPr lang="en-US" altLang="zh-CN" sz="3200" b="1" dirty="0" smtClean="0"/>
              <a:t>       C</a:t>
            </a:r>
            <a:r>
              <a:rPr lang="en-US" altLang="zh-CN" sz="3200" b="1" dirty="0"/>
              <a:t>. should	</a:t>
            </a:r>
            <a:r>
              <a:rPr lang="en-US" altLang="zh-CN" sz="3200" b="1" dirty="0" smtClean="0"/>
              <a:t>          D</a:t>
            </a:r>
            <a:r>
              <a:rPr lang="en-US" altLang="zh-CN" sz="3200" b="1" dirty="0"/>
              <a:t>. </a:t>
            </a:r>
            <a:r>
              <a:rPr lang="en-US" altLang="zh-CN" sz="3200" b="1" dirty="0" smtClean="0"/>
              <a:t>need</a:t>
            </a:r>
            <a:endParaRPr lang="en-US" altLang="zh-CN" sz="3200" b="1" dirty="0"/>
          </a:p>
          <a:p>
            <a:pPr fontAlgn="ctr">
              <a:lnSpc>
                <a:spcPct val="120000"/>
              </a:lnSpc>
            </a:pPr>
            <a:r>
              <a:rPr lang="en-US" altLang="zh-CN" sz="3200" b="1" dirty="0" smtClean="0"/>
              <a:t>4. </a:t>
            </a:r>
            <a:r>
              <a:rPr lang="en-US" altLang="zh-CN" sz="3200" b="1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We</a:t>
            </a:r>
            <a:r>
              <a:rPr lang="en-US" altLang="zh-CN" sz="3200" b="1" kern="100" dirty="0">
                <a:ea typeface="等线" panose="02010600030101010101" pitchFamily="2" charset="-122"/>
                <a:cs typeface="Times New Roman" panose="02020603050405020304" pitchFamily="18" charset="0"/>
              </a:rPr>
              <a:t>____ have a graduation ceremony next week, but I'm not </a:t>
            </a:r>
            <a:endParaRPr lang="en-US" altLang="zh-CN" sz="3200" b="1" kern="100" dirty="0" smtClean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8775" fontAlgn="ctr">
              <a:lnSpc>
                <a:spcPct val="120000"/>
              </a:lnSpc>
            </a:pPr>
            <a:r>
              <a:rPr lang="en-US" altLang="zh-CN" sz="3200" b="1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sure</a:t>
            </a:r>
            <a:r>
              <a:rPr lang="en-US" altLang="zh-CN" sz="3200" b="1" kern="100" dirty="0"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3200" b="1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433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A. must                  B</a:t>
            </a:r>
            <a:r>
              <a:rPr lang="en-US" altLang="zh-CN" sz="3200" b="1" kern="100" dirty="0">
                <a:ea typeface="等线" panose="02010600030101010101" pitchFamily="2" charset="-122"/>
                <a:cs typeface="Times New Roman" panose="02020603050405020304" pitchFamily="18" charset="0"/>
              </a:rPr>
              <a:t>. need     </a:t>
            </a:r>
            <a:r>
              <a:rPr lang="en-US" altLang="zh-CN" sz="3200" b="1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              C</a:t>
            </a:r>
            <a:r>
              <a:rPr lang="en-US" altLang="zh-CN" sz="3200" b="1" kern="100" dirty="0"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3200" b="1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might</a:t>
            </a:r>
            <a:endParaRPr lang="en-US" altLang="zh-CN" sz="3200" b="1" kern="100" dirty="0" smtClean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4330" algn="r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10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(2021</a:t>
            </a:r>
            <a:r>
              <a:rPr lang="zh-CN" altLang="en-US" sz="3200" b="1" kern="10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黑龙江绥化中考</a:t>
            </a:r>
            <a:r>
              <a:rPr lang="en-US" altLang="zh-CN" sz="3200" b="1" kern="100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3200" b="1" kern="100" dirty="0">
              <a:solidFill>
                <a:srgbClr val="0000FF"/>
              </a:solidFill>
              <a:effectLst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5520" y="3067329"/>
            <a:ext cx="481222" cy="631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C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71664" y="1268760"/>
            <a:ext cx="481222" cy="631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>
                <a:solidFill>
                  <a:srgbClr val="FF0000"/>
                </a:solidFill>
              </a:rPr>
              <a:t>A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/>
          <p:nvPr>
            <p:custDataLst>
              <p:tags r:id="rId2"/>
            </p:custDataLst>
          </p:nvPr>
        </p:nvSpPr>
        <p:spPr>
          <a:xfrm>
            <a:off x="2135560" y="1988840"/>
            <a:ext cx="8536190" cy="3018656"/>
          </a:xfrm>
          <a:prstGeom prst="rect">
            <a:avLst/>
          </a:prstGeom>
        </p:spPr>
        <p:txBody>
          <a:bodyPr vert="horz" lIns="91439" tIns="45719" rIns="91439" bIns="45719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might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endParaRPr lang="en-US" altLang="zh-CN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Making an invitation: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you …?</a:t>
            </a:r>
            <a:endParaRPr lang="en-US" altLang="zh-CN" sz="32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Would you like to …?/Do you want to …?</a:t>
            </a:r>
            <a:endParaRPr lang="en-US" altLang="zh-CN" sz="32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Accept or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refuse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invitation: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586876"/>
            <a:ext cx="4571622" cy="1401964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639616" y="5085962"/>
            <a:ext cx="2088232" cy="527360"/>
          </a:xfrm>
          <a:prstGeom prst="wedgeRoundRectCallout">
            <a:avLst>
              <a:gd name="adj1" fmla="val -29147"/>
              <a:gd name="adj2" fmla="val -889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接受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231904" y="5055136"/>
            <a:ext cx="2088232" cy="527360"/>
          </a:xfrm>
          <a:prstGeom prst="wedgeRoundRectCallout">
            <a:avLst>
              <a:gd name="adj1" fmla="val -52427"/>
              <a:gd name="adj2" fmla="val -86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拒绝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Rot="1"/>
          </p:cNvSpPr>
          <p:nvPr/>
        </p:nvSpPr>
        <p:spPr>
          <a:xfrm>
            <a:off x="3359696" y="1484784"/>
            <a:ext cx="5184576" cy="432048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接受邀请： </a:t>
            </a:r>
            <a:endParaRPr lang="en-US" altLang="zh-CN" sz="3200" b="1" dirty="0" smtClean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 smtClean="0">
                <a:ea typeface="+mn-ea"/>
                <a:cs typeface="Times New Roman" panose="02020603050405020304" pitchFamily="18" charset="0"/>
              </a:rPr>
              <a:t>Yes</a:t>
            </a: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, I’d love/like to.   </a:t>
            </a:r>
            <a:endParaRPr lang="en-US" altLang="zh-CN" sz="3200" b="1" dirty="0"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 smtClean="0">
                <a:ea typeface="+mn-ea"/>
                <a:cs typeface="Times New Roman" panose="02020603050405020304" pitchFamily="18" charset="0"/>
                <a:sym typeface="+mn-ea"/>
              </a:rPr>
              <a:t>Sure</a:t>
            </a:r>
            <a:r>
              <a:rPr lang="en-US" altLang="zh-CN" sz="3200" b="1" dirty="0">
                <a:ea typeface="+mn-ea"/>
                <a:cs typeface="Times New Roman" panose="02020603050405020304" pitchFamily="18" charset="0"/>
                <a:sym typeface="+mn-ea"/>
              </a:rPr>
              <a:t>, that sounds great. 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Certainly, I’d love/like to.    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Sure, I’d love/like to.    </a:t>
            </a:r>
            <a:endParaRPr lang="en-US" altLang="zh-CN" sz="3200" b="1" dirty="0"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Thanks for your invitation.   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3200" b="1" dirty="0">
                <a:ea typeface="+mn-ea"/>
                <a:cs typeface="Times New Roman" panose="02020603050405020304" pitchFamily="18" charset="0"/>
              </a:rPr>
              <a:t>Thanks for asking me.   </a:t>
            </a:r>
            <a:endParaRPr lang="zh-CN" altLang="en-US" sz="3200" b="1" dirty="0"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1487488" y="836712"/>
            <a:ext cx="9589902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rgbClr val="FF0000"/>
                </a:solidFill>
              </a:rPr>
              <a:t>拒</a:t>
            </a:r>
            <a:r>
              <a:rPr lang="zh-CN" altLang="en-US" sz="3200" b="1" dirty="0">
                <a:solidFill>
                  <a:srgbClr val="FF0000"/>
                </a:solidFill>
              </a:rPr>
              <a:t>绝邀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请：</a:t>
            </a:r>
            <a:endParaRPr lang="zh-CN" altLang="en-US" sz="32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I’m </a:t>
            </a:r>
            <a:r>
              <a:rPr lang="en-US" altLang="zh-CN" sz="3200" b="1" dirty="0" smtClean="0"/>
              <a:t>sorry. I’m </a:t>
            </a:r>
            <a:r>
              <a:rPr lang="en-US" altLang="zh-CN" sz="3200" b="1" dirty="0"/>
              <a:t>not free/available. 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Thanks for your invitation. I might have to/must...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Sorry, I’m afraid not. I might have to/must...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Sorry, I can’t. I might have to/must</a:t>
            </a:r>
            <a:r>
              <a:rPr lang="en-US" altLang="zh-CN" sz="3200" b="1" dirty="0" smtClean="0"/>
              <a:t>...</a:t>
            </a:r>
            <a:endParaRPr lang="en-US" altLang="zh-CN" sz="3200" b="1" dirty="0" smtClean="0"/>
          </a:p>
          <a:p>
            <a:pPr>
              <a:lnSpc>
                <a:spcPct val="120000"/>
              </a:lnSpc>
            </a:pPr>
            <a:r>
              <a:rPr lang="en-US" altLang="zh-CN" sz="3200" b="1" dirty="0"/>
              <a:t>I’d love to, but I have to… </a:t>
            </a:r>
            <a:endParaRPr lang="en-US" altLang="zh-CN" sz="3200" b="1" dirty="0" smtClean="0"/>
          </a:p>
          <a:p>
            <a:pPr>
              <a:lnSpc>
                <a:spcPct val="120000"/>
              </a:lnSpc>
            </a:pPr>
            <a:r>
              <a:rPr lang="en-US" altLang="zh-CN" sz="3200" b="1" dirty="0" smtClean="0"/>
              <a:t>No</a:t>
            </a:r>
            <a:r>
              <a:rPr lang="en-US" altLang="zh-CN" sz="3200" b="1" dirty="0"/>
              <a:t>, I can’t. I’m going to ... </a:t>
            </a:r>
            <a:endParaRPr lang="en-US" altLang="zh-CN" sz="3200" b="1" dirty="0" smtClean="0"/>
          </a:p>
          <a:p>
            <a:pPr>
              <a:lnSpc>
                <a:spcPct val="120000"/>
              </a:lnSpc>
            </a:pPr>
            <a:r>
              <a:rPr lang="en-US" altLang="zh-CN" sz="3200" b="1" dirty="0" smtClean="0"/>
              <a:t>Thank </a:t>
            </a:r>
            <a:r>
              <a:rPr lang="en-US" altLang="zh-CN" sz="3200" b="1" dirty="0"/>
              <a:t>you for asking me. But ....   </a:t>
            </a:r>
            <a:endParaRPr lang="en-US" altLang="zh-CN" sz="3200" b="1" dirty="0"/>
          </a:p>
          <a:p>
            <a:pPr>
              <a:lnSpc>
                <a:spcPct val="120000"/>
              </a:lnSpc>
            </a:pPr>
            <a:r>
              <a:rPr lang="en-US" altLang="zh-CN" sz="3200" b="1" dirty="0" smtClean="0"/>
              <a:t>I </a:t>
            </a:r>
            <a:r>
              <a:rPr lang="en-US" altLang="zh-CN" sz="3200" b="1" dirty="0"/>
              <a:t>am afraid not, I...   </a:t>
            </a:r>
            <a:endParaRPr lang="en-US" altLang="zh-CN" sz="32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7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7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7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675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335360" y="1412776"/>
            <a:ext cx="11377264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0850" indent="-4508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30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>
                <a:solidFill>
                  <a:srgbClr val="0000FF"/>
                </a:solidFill>
              </a:rPr>
              <a:t>Ⅰ. </a:t>
            </a:r>
            <a:r>
              <a:rPr lang="zh-CN" altLang="en-US" sz="3400" b="1" dirty="0">
                <a:solidFill>
                  <a:srgbClr val="0000FF"/>
                </a:solidFill>
              </a:rPr>
              <a:t>根据语境及所给首字母提示，补全所缺单词。</a:t>
            </a:r>
            <a:endParaRPr lang="zh-CN" altLang="en-US" sz="3400" b="1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1. Miss Miller, happy birthday to you! Please </a:t>
            </a:r>
            <a:r>
              <a:rPr lang="en-US" altLang="zh-CN" sz="3400" b="1" u="sng" dirty="0"/>
              <a:t>a           </a:t>
            </a:r>
            <a:r>
              <a:rPr lang="en-US" altLang="zh-CN" sz="3400" b="1" dirty="0"/>
              <a:t> this small gift. </a:t>
            </a:r>
            <a:endParaRPr lang="en-US" altLang="zh-CN" sz="3400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2. —Kelly, can you come to my party this </a:t>
            </a:r>
            <a:r>
              <a:rPr lang="en-US" altLang="zh-CN" sz="3400" b="1" dirty="0" smtClean="0"/>
              <a:t>evening</a:t>
            </a:r>
            <a:r>
              <a:rPr lang="en-US" altLang="zh-CN" sz="3400" b="1" dirty="0"/>
              <a:t>?</a:t>
            </a:r>
            <a:endParaRPr lang="en-US" altLang="zh-CN" sz="3400" b="1" dirty="0"/>
          </a:p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   —Sure. It’s very kind of you to </a:t>
            </a:r>
            <a:r>
              <a:rPr lang="en-US" altLang="zh-CN" sz="3400" b="1" u="sng" dirty="0"/>
              <a:t>i         </a:t>
            </a:r>
            <a:r>
              <a:rPr lang="en-US" altLang="zh-CN" sz="3400" b="1" dirty="0"/>
              <a:t> me.</a:t>
            </a:r>
            <a:endParaRPr lang="en-US" altLang="zh-CN" sz="3400" b="1" dirty="0"/>
          </a:p>
        </p:txBody>
      </p:sp>
      <p:sp>
        <p:nvSpPr>
          <p:cNvPr id="49162" name="Rectangle 10"/>
          <p:cNvSpPr>
            <a:spLocks noChangeArrowheads="1"/>
          </p:cNvSpPr>
          <p:nvPr/>
        </p:nvSpPr>
        <p:spPr bwMode="auto">
          <a:xfrm>
            <a:off x="8688288" y="2099320"/>
            <a:ext cx="13604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3400" b="1" dirty="0">
                <a:solidFill>
                  <a:srgbClr val="FF0000"/>
                </a:solidFill>
                <a:cs typeface="Times New Roman" panose="02020603050405020304" pitchFamily="18" charset="0"/>
              </a:rPr>
              <a:t>accept</a:t>
            </a:r>
            <a:endParaRPr lang="en-US" altLang="zh-CN" sz="3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6456040" y="3971528"/>
            <a:ext cx="121761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3400" b="1" dirty="0">
                <a:solidFill>
                  <a:srgbClr val="FF0000"/>
                </a:solidFill>
                <a:cs typeface="Times New Roman" panose="02020603050405020304" pitchFamily="18" charset="0"/>
              </a:rPr>
              <a:t>invite</a:t>
            </a:r>
            <a:endParaRPr lang="en-US" altLang="zh-CN" sz="3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35360" y="4650214"/>
            <a:ext cx="11233248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0850" indent="-4508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3055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400" b="1" dirty="0"/>
              <a:t>3. Alice </a:t>
            </a:r>
            <a:r>
              <a:rPr lang="en-US" altLang="zh-CN" sz="3400" b="1" u="sng" dirty="0"/>
              <a:t>r            </a:t>
            </a:r>
            <a:r>
              <a:rPr lang="en-US" altLang="zh-CN" sz="3400" b="1" dirty="0"/>
              <a:t> my help. She said she could finish it by herself. </a:t>
            </a:r>
            <a:endParaRPr lang="en-US" altLang="zh-CN" sz="3400" b="1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75223" y="4721651"/>
            <a:ext cx="15525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3400" b="1" dirty="0">
                <a:solidFill>
                  <a:srgbClr val="FF0000"/>
                </a:solidFill>
                <a:cs typeface="Times New Roman" panose="02020603050405020304" pitchFamily="18" charset="0"/>
              </a:rPr>
              <a:t>refused</a:t>
            </a:r>
            <a:endParaRPr lang="en-US" altLang="zh-CN" sz="3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548680"/>
            <a:ext cx="3222138" cy="988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2" grpId="0"/>
      <p:bldP spid="49163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1384" y="620688"/>
            <a:ext cx="1123324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dirty="0">
                <a:solidFill>
                  <a:srgbClr val="0000FF"/>
                </a:solidFill>
              </a:rPr>
              <a:t>Ⅱ</a:t>
            </a:r>
            <a:r>
              <a:rPr lang="en-US" altLang="zh-CN" sz="3200" b="1" kern="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. </a:t>
            </a:r>
            <a:r>
              <a:rPr lang="zh-CN" altLang="zh-CN" sz="3200" b="1" kern="0" dirty="0">
                <a:solidFill>
                  <a:srgbClr val="0000FF"/>
                </a:solidFill>
                <a:cs typeface="Times New Roman" panose="02020603050405020304" pitchFamily="18" charset="0"/>
              </a:rPr>
              <a:t>根据情景提示，用</a:t>
            </a:r>
            <a:r>
              <a:rPr lang="en-US" altLang="zh-CN" sz="3200" b="1" kern="0" dirty="0">
                <a:solidFill>
                  <a:srgbClr val="0000FF"/>
                </a:solidFill>
                <a:cs typeface="Times New Roman" panose="02020603050405020304" pitchFamily="18" charset="0"/>
              </a:rPr>
              <a:t>can</a:t>
            </a:r>
            <a:r>
              <a:rPr lang="zh-CN" altLang="zh-CN" sz="3200" b="1" kern="0" dirty="0">
                <a:solidFill>
                  <a:srgbClr val="0000FF"/>
                </a:solidFill>
                <a:cs typeface="Times New Roman" panose="02020603050405020304" pitchFamily="18" charset="0"/>
              </a:rPr>
              <a:t>写句子或将句子补充完整</a:t>
            </a:r>
            <a:endParaRPr lang="zh-CN" altLang="zh-CN" sz="3200" b="1" kern="1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>
                <a:cs typeface="Times New Roman" panose="02020603050405020304" pitchFamily="18" charset="0"/>
              </a:rPr>
              <a:t>1. </a:t>
            </a:r>
            <a:r>
              <a:rPr lang="zh-CN" altLang="zh-CN" sz="3200" b="1" kern="0" dirty="0">
                <a:cs typeface="Times New Roman" panose="02020603050405020304" pitchFamily="18" charset="0"/>
              </a:rPr>
              <a:t>你想邀请</a:t>
            </a:r>
            <a:r>
              <a:rPr lang="en-US" altLang="zh-CN" sz="3200" b="1" kern="0" dirty="0">
                <a:cs typeface="Times New Roman" panose="02020603050405020304" pitchFamily="18" charset="0"/>
              </a:rPr>
              <a:t>Helen</a:t>
            </a:r>
            <a:r>
              <a:rPr lang="zh-CN" altLang="zh-CN" sz="3200" b="1" kern="0" dirty="0">
                <a:cs typeface="Times New Roman" panose="02020603050405020304" pitchFamily="18" charset="0"/>
              </a:rPr>
              <a:t>这周末和你一起去看电影，你可以这样问：</a:t>
            </a:r>
            <a:endParaRPr lang="zh-CN" altLang="zh-CN" sz="3200" b="1" kern="100" dirty="0">
              <a:cs typeface="Times New Roman" panose="02020603050405020304" pitchFamily="18" charset="0"/>
            </a:endParaRPr>
          </a:p>
          <a:p>
            <a:pPr marL="35433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 smtClean="0">
                <a:cs typeface="Times New Roman" panose="02020603050405020304" pitchFamily="18" charset="0"/>
              </a:rPr>
              <a:t>________________________________ </a:t>
            </a:r>
            <a:r>
              <a:rPr lang="en-US" altLang="zh-CN" sz="3200" b="1" kern="0" dirty="0">
                <a:cs typeface="Times New Roman" panose="02020603050405020304" pitchFamily="18" charset="0"/>
              </a:rPr>
              <a:t>with me this weekend, Helen?</a:t>
            </a:r>
            <a:endParaRPr lang="zh-CN" altLang="zh-CN" sz="3200" b="1" kern="100" dirty="0">
              <a:cs typeface="Times New Roman" panose="02020603050405020304" pitchFamily="18" charset="0"/>
            </a:endParaRPr>
          </a:p>
          <a:p>
            <a:pPr indent="35433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>
                <a:cs typeface="Times New Roman" panose="02020603050405020304" pitchFamily="18" charset="0"/>
              </a:rPr>
              <a:t>Helen</a:t>
            </a:r>
            <a:r>
              <a:rPr lang="zh-CN" altLang="zh-CN" sz="3200" b="1" kern="0" dirty="0">
                <a:cs typeface="Times New Roman" panose="02020603050405020304" pitchFamily="18" charset="0"/>
              </a:rPr>
              <a:t>接受你的邀请，她可以这样说</a:t>
            </a:r>
            <a:r>
              <a:rPr lang="en-US" altLang="zh-CN" sz="3200" b="1" kern="0" dirty="0" smtClean="0">
                <a:cs typeface="Times New Roman" panose="02020603050405020304" pitchFamily="18" charset="0"/>
              </a:rPr>
              <a:t>:</a:t>
            </a:r>
            <a:endParaRPr lang="en-US" altLang="zh-CN" sz="3200" b="1" kern="0" dirty="0" smtClean="0">
              <a:cs typeface="Times New Roman" panose="02020603050405020304" pitchFamily="18" charset="0"/>
            </a:endParaRPr>
          </a:p>
          <a:p>
            <a:pPr indent="35433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 smtClean="0">
                <a:cs typeface="Times New Roman" panose="02020603050405020304" pitchFamily="18" charset="0"/>
              </a:rPr>
              <a:t>____________________________________________________</a:t>
            </a:r>
            <a:endParaRPr lang="en-US" altLang="zh-CN" sz="3200" b="1" kern="0" dirty="0" smtClean="0">
              <a:cs typeface="Times New Roman" panose="02020603050405020304" pitchFamily="18" charset="0"/>
            </a:endParaRPr>
          </a:p>
          <a:p>
            <a:pPr indent="35433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 smtClean="0">
                <a:cs typeface="Times New Roman" panose="02020603050405020304" pitchFamily="18" charset="0"/>
              </a:rPr>
              <a:t>____________________________________________________.</a:t>
            </a:r>
            <a:endParaRPr lang="zh-CN" altLang="zh-CN" sz="3200" b="1" kern="100" dirty="0">
              <a:cs typeface="Times New Roman" panose="02020603050405020304" pitchFamily="18" charset="0"/>
            </a:endParaRPr>
          </a:p>
          <a:p>
            <a:pPr marL="35433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>
                <a:cs typeface="Times New Roman" panose="02020603050405020304" pitchFamily="18" charset="0"/>
              </a:rPr>
              <a:t>Helen</a:t>
            </a:r>
            <a:r>
              <a:rPr lang="zh-CN" altLang="zh-CN" sz="3200" b="1" kern="0" dirty="0">
                <a:cs typeface="Times New Roman" panose="02020603050405020304" pitchFamily="18" charset="0"/>
              </a:rPr>
              <a:t>拒绝你的邀请，理由是她得去看她的爷爷奶奶，她可以这样说</a:t>
            </a:r>
            <a:r>
              <a:rPr lang="zh-CN" altLang="zh-CN" sz="3200" b="1" kern="0" dirty="0" smtClean="0">
                <a:cs typeface="Times New Roman" panose="02020603050405020304" pitchFamily="18" charset="0"/>
              </a:rPr>
              <a:t>：</a:t>
            </a:r>
            <a:endParaRPr lang="en-US" altLang="zh-CN" sz="3200" b="1" kern="0" dirty="0" smtClean="0">
              <a:cs typeface="Times New Roman" panose="02020603050405020304" pitchFamily="18" charset="0"/>
            </a:endParaRPr>
          </a:p>
          <a:p>
            <a:pPr marL="35433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 smtClean="0">
                <a:cs typeface="Times New Roman" panose="02020603050405020304" pitchFamily="18" charset="0"/>
              </a:rPr>
              <a:t>I’m </a:t>
            </a:r>
            <a:r>
              <a:rPr lang="en-US" altLang="zh-CN" sz="3200" b="1" kern="0" dirty="0">
                <a:cs typeface="Times New Roman" panose="02020603050405020304" pitchFamily="18" charset="0"/>
              </a:rPr>
              <a:t>sorry, I can’t. </a:t>
            </a:r>
            <a:r>
              <a:rPr lang="en-US" altLang="zh-CN" sz="3200" b="1" kern="0" dirty="0" smtClean="0">
                <a:cs typeface="Times New Roman" panose="02020603050405020304" pitchFamily="18" charset="0"/>
              </a:rPr>
              <a:t>____________________________________.</a:t>
            </a:r>
            <a:endParaRPr lang="zh-CN" altLang="zh-CN" sz="3200" b="1" kern="1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5732" y="1785083"/>
            <a:ext cx="7008440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 smtClean="0">
                <a:solidFill>
                  <a:srgbClr val="FF0000"/>
                </a:solidFill>
              </a:rPr>
              <a:t>Can </a:t>
            </a:r>
            <a:r>
              <a:rPr lang="en-US" altLang="zh-CN" sz="3200" b="1" kern="0" dirty="0">
                <a:solidFill>
                  <a:srgbClr val="FF0000"/>
                </a:solidFill>
              </a:rPr>
              <a:t>you go to the movies / </a:t>
            </a:r>
            <a:r>
              <a:rPr lang="en-US" altLang="zh-CN" sz="3200" b="1" kern="0" dirty="0" smtClean="0">
                <a:solidFill>
                  <a:srgbClr val="FF0000"/>
                </a:solidFill>
              </a:rPr>
              <a:t>cinema</a:t>
            </a:r>
            <a:endParaRPr lang="zh-CN" altLang="zh-CN" sz="3200" b="1" kern="1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5772" y="3581188"/>
            <a:ext cx="10657184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>
                <a:solidFill>
                  <a:srgbClr val="FF0000"/>
                </a:solidFill>
              </a:rPr>
              <a:t>Sure, I’d love to / Sure. That sounds great / Yes, sure / Yes, I can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4203752" y="5877272"/>
            <a:ext cx="7560840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>
                <a:solidFill>
                  <a:srgbClr val="FF0000"/>
                </a:solidFill>
              </a:rPr>
              <a:t>I must / have to visit my grandparents</a:t>
            </a:r>
            <a:endParaRPr lang="zh-CN" altLang="zh-CN" sz="3200" b="1" kern="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1124744"/>
            <a:ext cx="10801200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" indent="-35433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>
                <a:cs typeface="Times New Roman" panose="02020603050405020304" pitchFamily="18" charset="0"/>
              </a:rPr>
              <a:t>2. </a:t>
            </a:r>
            <a:r>
              <a:rPr lang="zh-CN" altLang="zh-CN" sz="3200" b="1" kern="0" dirty="0">
                <a:cs typeface="Times New Roman" panose="02020603050405020304" pitchFamily="18" charset="0"/>
              </a:rPr>
              <a:t>你想向</a:t>
            </a:r>
            <a:r>
              <a:rPr lang="en-US" altLang="zh-CN" sz="3200" b="1" kern="0" dirty="0">
                <a:cs typeface="Times New Roman" panose="02020603050405020304" pitchFamily="18" charset="0"/>
              </a:rPr>
              <a:t>Nick</a:t>
            </a:r>
            <a:r>
              <a:rPr lang="zh-CN" altLang="zh-CN" sz="3200" b="1" kern="0" dirty="0">
                <a:cs typeface="Times New Roman" panose="02020603050405020304" pitchFamily="18" charset="0"/>
              </a:rPr>
              <a:t>打听</a:t>
            </a:r>
            <a:r>
              <a:rPr lang="en-US" altLang="zh-CN" sz="3200" b="1" kern="0" dirty="0">
                <a:cs typeface="Times New Roman" panose="02020603050405020304" pitchFamily="18" charset="0"/>
              </a:rPr>
              <a:t>Cindy</a:t>
            </a:r>
            <a:r>
              <a:rPr lang="zh-CN" altLang="zh-CN" sz="3200" b="1" kern="0" dirty="0">
                <a:cs typeface="Times New Roman" panose="02020603050405020304" pitchFamily="18" charset="0"/>
              </a:rPr>
              <a:t>明天上午能否去爬山，你可以这样问：</a:t>
            </a:r>
            <a:endParaRPr lang="zh-CN" altLang="zh-CN" sz="3200" b="1" kern="100" dirty="0">
              <a:cs typeface="Times New Roman" panose="02020603050405020304" pitchFamily="18" charset="0"/>
            </a:endParaRPr>
          </a:p>
          <a:p>
            <a:pPr marL="358775" indent="-508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>
                <a:cs typeface="Times New Roman" panose="02020603050405020304" pitchFamily="18" charset="0"/>
              </a:rPr>
              <a:t>Nick, </a:t>
            </a:r>
            <a:r>
              <a:rPr lang="en-US" altLang="zh-CN" sz="3200" b="1" kern="0" dirty="0" smtClean="0">
                <a:cs typeface="Times New Roman" panose="02020603050405020304" pitchFamily="18" charset="0"/>
              </a:rPr>
              <a:t>_____________________________________________ </a:t>
            </a:r>
            <a:r>
              <a:rPr lang="en-US" altLang="zh-CN" sz="3200" b="1" kern="0" dirty="0">
                <a:cs typeface="Times New Roman" panose="02020603050405020304" pitchFamily="18" charset="0"/>
              </a:rPr>
              <a:t>tomorrow morning?</a:t>
            </a:r>
            <a:endParaRPr lang="zh-CN" altLang="zh-CN" sz="3200" b="1" kern="100" dirty="0">
              <a:cs typeface="Times New Roman" panose="02020603050405020304" pitchFamily="18" charset="0"/>
            </a:endParaRPr>
          </a:p>
          <a:p>
            <a:pPr marL="35433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>
                <a:cs typeface="Times New Roman" panose="02020603050405020304" pitchFamily="18" charset="0"/>
              </a:rPr>
              <a:t>Nick</a:t>
            </a:r>
            <a:r>
              <a:rPr lang="zh-CN" altLang="zh-CN" sz="3200" b="1" kern="0" dirty="0">
                <a:cs typeface="Times New Roman" panose="02020603050405020304" pitchFamily="18" charset="0"/>
              </a:rPr>
              <a:t>得知</a:t>
            </a:r>
            <a:r>
              <a:rPr lang="en-US" altLang="zh-CN" sz="3200" b="1" kern="0" dirty="0">
                <a:cs typeface="Times New Roman" panose="02020603050405020304" pitchFamily="18" charset="0"/>
              </a:rPr>
              <a:t>Cindy</a:t>
            </a:r>
            <a:r>
              <a:rPr lang="zh-CN" altLang="zh-CN" sz="3200" b="1" kern="0" dirty="0">
                <a:cs typeface="Times New Roman" panose="02020603050405020304" pitchFamily="18" charset="0"/>
              </a:rPr>
              <a:t>明天上午没有空，理由是她可能得去看医生，</a:t>
            </a:r>
            <a:r>
              <a:rPr lang="en-US" altLang="zh-CN" sz="3200" b="1" kern="0" dirty="0">
                <a:cs typeface="Times New Roman" panose="02020603050405020304" pitchFamily="18" charset="0"/>
              </a:rPr>
              <a:t>Nick</a:t>
            </a:r>
            <a:r>
              <a:rPr lang="zh-CN" altLang="zh-CN" sz="3200" b="1" kern="0" dirty="0">
                <a:cs typeface="Times New Roman" panose="02020603050405020304" pitchFamily="18" charset="0"/>
              </a:rPr>
              <a:t>可以这样说：</a:t>
            </a:r>
            <a:endParaRPr lang="zh-CN" altLang="zh-CN" sz="3200" b="1" kern="100" dirty="0">
              <a:cs typeface="Times New Roman" panose="02020603050405020304" pitchFamily="18" charset="0"/>
            </a:endParaRPr>
          </a:p>
          <a:p>
            <a:pPr indent="35433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>
                <a:cs typeface="Times New Roman" panose="02020603050405020304" pitchFamily="18" charset="0"/>
              </a:rPr>
              <a:t>No, she’s not free. </a:t>
            </a:r>
            <a:r>
              <a:rPr lang="en-US" altLang="zh-CN" sz="3200" b="1" kern="0" dirty="0" smtClean="0">
                <a:cs typeface="Times New Roman" panose="02020603050405020304" pitchFamily="18" charset="0"/>
              </a:rPr>
              <a:t>__________________________________</a:t>
            </a:r>
            <a:endParaRPr lang="en-US" altLang="zh-CN" sz="3200" b="1" kern="0" dirty="0" smtClean="0">
              <a:cs typeface="Times New Roman" panose="02020603050405020304" pitchFamily="18" charset="0"/>
            </a:endParaRPr>
          </a:p>
          <a:p>
            <a:pPr indent="35433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 smtClean="0">
                <a:cs typeface="Times New Roman" panose="02020603050405020304" pitchFamily="18" charset="0"/>
              </a:rPr>
              <a:t>__________________________________________________.</a:t>
            </a:r>
            <a:endParaRPr lang="zh-CN" altLang="zh-CN" sz="3200" b="1" kern="100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63552" y="2257229"/>
            <a:ext cx="7992888" cy="63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>
                <a:solidFill>
                  <a:srgbClr val="FF0000"/>
                </a:solidFill>
              </a:rPr>
              <a:t>can Cindy go to the mountains / go climbing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911424" y="4653136"/>
            <a:ext cx="10297144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81000">
              <a:lnSpc>
                <a:spcPct val="120000"/>
              </a:lnSpc>
              <a:spcAft>
                <a:spcPts val="0"/>
              </a:spcAft>
            </a:pPr>
            <a:r>
              <a:rPr lang="en-US" altLang="zh-CN" sz="3200" b="1" kern="0" dirty="0" smtClean="0">
                <a:solidFill>
                  <a:srgbClr val="FF0000"/>
                </a:solidFill>
              </a:rPr>
              <a:t>                                 She </a:t>
            </a:r>
            <a:r>
              <a:rPr lang="en-US" altLang="zh-CN" sz="3200" b="1" kern="0" dirty="0">
                <a:solidFill>
                  <a:srgbClr val="FF0000"/>
                </a:solidFill>
              </a:rPr>
              <a:t>might have to go to / see the / a doctor</a:t>
            </a:r>
            <a:endParaRPr lang="zh-CN" altLang="zh-CN" sz="3200" b="1" kern="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>
            <p:custDataLst>
              <p:tags r:id="rId2"/>
            </p:custDataLst>
          </p:nvPr>
        </p:nvSpPr>
        <p:spPr>
          <a:xfrm>
            <a:off x="1775520" y="1844824"/>
            <a:ext cx="9491313" cy="1584176"/>
          </a:xfrm>
          <a:prstGeom prst="rect">
            <a:avLst/>
          </a:prstGeom>
        </p:spPr>
        <p:txBody>
          <a:bodyPr vert="horz" lIns="91439" tIns="45719" rIns="91439" bIns="45719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down the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your invitation using the following structure. Give an oral report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class.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6"/>
          <p:cNvSpPr txBox="1"/>
          <p:nvPr>
            <p:custDataLst>
              <p:tags r:id="rId3"/>
            </p:custDataLst>
          </p:nvPr>
        </p:nvSpPr>
        <p:spPr>
          <a:xfrm>
            <a:off x="2051154" y="3429000"/>
            <a:ext cx="8509342" cy="245605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cs typeface="Times New Roman" panose="02020603050405020304" pitchFamily="18" charset="0"/>
              </a:rPr>
              <a:t>Structure:</a:t>
            </a:r>
            <a:endParaRPr lang="en-US" altLang="zh-CN" sz="32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i="1" dirty="0">
                <a:cs typeface="Times New Roman" panose="02020603050405020304" pitchFamily="18" charset="0"/>
              </a:rPr>
              <a:t>     I’m having a party on … I’m glad … is/are coming to my party, but … can’t come because he/she/they …</a:t>
            </a:r>
            <a:endParaRPr lang="zh-CN" altLang="en-US" sz="3200" b="1" i="1" dirty="0"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" t="14047" r="10207" b="14047"/>
          <a:stretch>
            <a:fillRect/>
          </a:stretch>
        </p:blipFill>
        <p:spPr>
          <a:xfrm>
            <a:off x="3719736" y="620688"/>
            <a:ext cx="4680520" cy="1008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2531170_132521864382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"/>
          <a:stretch>
            <a:fillRect/>
          </a:stretch>
        </p:blipFill>
        <p:spPr bwMode="auto">
          <a:xfrm>
            <a:off x="2316163" y="2257129"/>
            <a:ext cx="5651500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标注 5"/>
          <p:cNvSpPr>
            <a:spLocks noChangeArrowheads="1"/>
          </p:cNvSpPr>
          <p:nvPr/>
        </p:nvSpPr>
        <p:spPr bwMode="auto">
          <a:xfrm>
            <a:off x="839416" y="1032941"/>
            <a:ext cx="3960440" cy="1204343"/>
          </a:xfrm>
          <a:prstGeom prst="wedgeRoundRectCallout">
            <a:avLst>
              <a:gd name="adj1" fmla="val 13537"/>
              <a:gd name="adj2" fmla="val 112403"/>
              <a:gd name="adj3" fmla="val 16667"/>
            </a:avLst>
          </a:prstGeom>
          <a:noFill/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Can</a:t>
            </a:r>
            <a:r>
              <a:rPr lang="en-US" altLang="zh-CN" b="1" dirty="0">
                <a:cs typeface="Times New Roman" panose="02020603050405020304" pitchFamily="18" charset="0"/>
              </a:rPr>
              <a:t> Kate go fishing tomorrow morning?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5087888" y="1032941"/>
            <a:ext cx="6120680" cy="1224188"/>
          </a:xfrm>
          <a:prstGeom prst="wedgeRoundRectCallout">
            <a:avLst>
              <a:gd name="adj1" fmla="val -24074"/>
              <a:gd name="adj2" fmla="val 136791"/>
              <a:gd name="adj3" fmla="val 16667"/>
            </a:avLst>
          </a:prstGeom>
          <a:noFill/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No, she can’t. </a:t>
            </a:r>
            <a:r>
              <a:rPr lang="en-US" altLang="zh-CN" b="1" dirty="0">
                <a:cs typeface="Times New Roman" panose="02020603050405020304" pitchFamily="18" charset="0"/>
              </a:rPr>
              <a:t>She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must</a:t>
            </a:r>
            <a:r>
              <a:rPr lang="en-US" altLang="zh-CN" b="1" dirty="0">
                <a:cs typeface="Times New Roman" panose="02020603050405020304" pitchFamily="18" charset="0"/>
              </a:rPr>
              <a:t> prepare for the math exam.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pic>
        <p:nvPicPr>
          <p:cNvPr id="6152" name="Picture 8" descr="650_430_12923960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9"/>
          <a:stretch>
            <a:fillRect/>
          </a:stretch>
        </p:blipFill>
        <p:spPr bwMode="auto">
          <a:xfrm>
            <a:off x="8112224" y="2401094"/>
            <a:ext cx="2478088" cy="30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7" descr="Redocn_20100721131518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t="6879" b="17030"/>
          <a:stretch>
            <a:fillRect/>
          </a:stretch>
        </p:blipFill>
        <p:spPr bwMode="auto">
          <a:xfrm>
            <a:off x="2495600" y="2454338"/>
            <a:ext cx="6480175" cy="385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407368" y="1042303"/>
            <a:ext cx="4536504" cy="1295499"/>
          </a:xfrm>
          <a:prstGeom prst="wedgeRoundRectCallout">
            <a:avLst>
              <a:gd name="adj1" fmla="val 31180"/>
              <a:gd name="adj2" fmla="val 82319"/>
              <a:gd name="adj3" fmla="val 16667"/>
            </a:avLst>
          </a:prstGeom>
          <a:noFill/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Can</a:t>
            </a:r>
            <a:r>
              <a:rPr lang="en-US" altLang="zh-CN" b="1" dirty="0">
                <a:cs typeface="Times New Roman" panose="02020603050405020304" pitchFamily="18" charset="0"/>
              </a:rPr>
              <a:t> Nick and Peter go bike riding tomorrow?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5303912" y="1035687"/>
            <a:ext cx="6336704" cy="1185579"/>
          </a:xfrm>
          <a:prstGeom prst="wedgeRoundRectCallout">
            <a:avLst>
              <a:gd name="adj1" fmla="val -28929"/>
              <a:gd name="adj2" fmla="val 78330"/>
              <a:gd name="adj3" fmla="val 16667"/>
            </a:avLst>
          </a:prstGeom>
          <a:noFill/>
          <a:ln w="25400" algn="ctr">
            <a:solidFill>
              <a:srgbClr val="89A4A7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No, they are not free. </a:t>
            </a:r>
            <a:r>
              <a:rPr lang="en-US" altLang="zh-CN" b="1" dirty="0">
                <a:cs typeface="Times New Roman" panose="02020603050405020304" pitchFamily="18" charset="0"/>
              </a:rPr>
              <a:t>They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might have to </a:t>
            </a:r>
            <a:r>
              <a:rPr lang="en-US" altLang="zh-CN" b="1" dirty="0">
                <a:cs typeface="Times New Roman" panose="02020603050405020304" pitchFamily="18" charset="0"/>
              </a:rPr>
              <a:t>visit their grandparents. 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9144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691" name="Oval 11"/>
          <p:cNvSpPr>
            <a:spLocks noChangeArrowheads="1"/>
          </p:cNvSpPr>
          <p:nvPr/>
        </p:nvSpPr>
        <p:spPr bwMode="auto">
          <a:xfrm>
            <a:off x="1600200" y="1676400"/>
            <a:ext cx="6096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2" name="Oval 12"/>
          <p:cNvSpPr>
            <a:spLocks noChangeArrowheads="1"/>
          </p:cNvSpPr>
          <p:nvPr/>
        </p:nvSpPr>
        <p:spPr bwMode="auto">
          <a:xfrm>
            <a:off x="1525588" y="2492375"/>
            <a:ext cx="6096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1525588" y="3141663"/>
            <a:ext cx="6096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4" name="Oval 14"/>
          <p:cNvSpPr>
            <a:spLocks noChangeArrowheads="1"/>
          </p:cNvSpPr>
          <p:nvPr/>
        </p:nvSpPr>
        <p:spPr bwMode="auto">
          <a:xfrm>
            <a:off x="1524000" y="3789363"/>
            <a:ext cx="6096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5" name="Oval 15"/>
          <p:cNvSpPr>
            <a:spLocks noChangeArrowheads="1"/>
          </p:cNvSpPr>
          <p:nvPr/>
        </p:nvSpPr>
        <p:spPr bwMode="auto">
          <a:xfrm>
            <a:off x="1524000" y="4652963"/>
            <a:ext cx="6096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6" name="Text Box 16"/>
          <p:cNvSpPr txBox="1">
            <a:spLocks noChangeArrowheads="1"/>
          </p:cNvSpPr>
          <p:nvPr/>
        </p:nvSpPr>
        <p:spPr bwMode="auto">
          <a:xfrm>
            <a:off x="911424" y="5425666"/>
            <a:ext cx="5184006" cy="1217641"/>
          </a:xfrm>
          <a:prstGeom prst="rect">
            <a:avLst/>
          </a:prstGeom>
          <a:solidFill>
            <a:srgbClr val="CC99FF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b="1" dirty="0"/>
              <a:t>用</a:t>
            </a:r>
            <a:r>
              <a:rPr lang="en-US" altLang="zh-CN" sz="3200" b="1" dirty="0"/>
              <a:t>can</a:t>
            </a:r>
            <a:r>
              <a:rPr lang="zh-CN" altLang="en-US" sz="3200" b="1" dirty="0"/>
              <a:t>打听第三方是否能参加聚会，表示一种可能性。</a:t>
            </a:r>
            <a:endParaRPr lang="zh-CN" altLang="en-US" sz="3200" b="1" dirty="0"/>
          </a:p>
        </p:txBody>
      </p:sp>
      <p:sp>
        <p:nvSpPr>
          <p:cNvPr id="71697" name="Text Box 17"/>
          <p:cNvSpPr txBox="1">
            <a:spLocks noChangeArrowheads="1"/>
          </p:cNvSpPr>
          <p:nvPr/>
        </p:nvSpPr>
        <p:spPr bwMode="auto">
          <a:xfrm>
            <a:off x="1676400" y="854011"/>
            <a:ext cx="3200400" cy="626710"/>
          </a:xfrm>
          <a:prstGeom prst="rect">
            <a:avLst/>
          </a:prstGeom>
          <a:solidFill>
            <a:srgbClr val="CC99FF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b="1" dirty="0"/>
              <a:t>用</a:t>
            </a:r>
            <a:r>
              <a:rPr lang="en-US" altLang="zh-CN" sz="3200" b="1" dirty="0"/>
              <a:t>can</a:t>
            </a:r>
            <a:r>
              <a:rPr lang="zh-CN" altLang="en-US" sz="3200" b="1" dirty="0"/>
              <a:t>发出邀请</a:t>
            </a:r>
            <a:endParaRPr lang="zh-CN" altLang="en-US" sz="3200" b="1" dirty="0"/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>
            <a:off x="6248400" y="1905000"/>
            <a:ext cx="1752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6383339" y="2708275"/>
            <a:ext cx="23764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0" name="Rectangle 20"/>
          <p:cNvSpPr>
            <a:spLocks noChangeArrowheads="1"/>
          </p:cNvSpPr>
          <p:nvPr/>
        </p:nvSpPr>
        <p:spPr bwMode="auto">
          <a:xfrm>
            <a:off x="6527801" y="765111"/>
            <a:ext cx="2233613" cy="626710"/>
          </a:xfrm>
          <a:prstGeom prst="rect">
            <a:avLst/>
          </a:prstGeom>
          <a:solidFill>
            <a:srgbClr val="CCFFCC">
              <a:alpha val="82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b="1"/>
              <a:t>接受邀请</a:t>
            </a:r>
            <a:endParaRPr lang="zh-CN" altLang="en-US" sz="3200" b="1"/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>
            <a:off x="6311901" y="2276475"/>
            <a:ext cx="143986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2" name="Line 22"/>
          <p:cNvSpPr>
            <a:spLocks noChangeShapeType="1"/>
          </p:cNvSpPr>
          <p:nvPr/>
        </p:nvSpPr>
        <p:spPr bwMode="auto">
          <a:xfrm>
            <a:off x="6383338" y="3068638"/>
            <a:ext cx="208915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>
            <a:off x="6311900" y="3573463"/>
            <a:ext cx="237648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4" name="Line 24"/>
          <p:cNvSpPr>
            <a:spLocks noChangeShapeType="1"/>
          </p:cNvSpPr>
          <p:nvPr/>
        </p:nvSpPr>
        <p:spPr bwMode="auto">
          <a:xfrm>
            <a:off x="6383338" y="4076700"/>
            <a:ext cx="338455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5" name="Line 25"/>
          <p:cNvSpPr>
            <a:spLocks noChangeShapeType="1"/>
          </p:cNvSpPr>
          <p:nvPr/>
        </p:nvSpPr>
        <p:spPr bwMode="auto">
          <a:xfrm>
            <a:off x="6311901" y="4868863"/>
            <a:ext cx="331311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6" name="Rectangle 26"/>
          <p:cNvSpPr>
            <a:spLocks noChangeArrowheads="1"/>
          </p:cNvSpPr>
          <p:nvPr/>
        </p:nvSpPr>
        <p:spPr bwMode="auto">
          <a:xfrm>
            <a:off x="7175501" y="5516563"/>
            <a:ext cx="2233613" cy="1217641"/>
          </a:xfrm>
          <a:prstGeom prst="rect">
            <a:avLst/>
          </a:prstGeom>
          <a:solidFill>
            <a:srgbClr val="99CCFF">
              <a:alpha val="82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b="1"/>
              <a:t>拒绝邀请</a:t>
            </a:r>
            <a:endParaRPr lang="zh-CN" altLang="en-US" sz="3200" b="1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3200" b="1"/>
              <a:t>说明理由</a:t>
            </a:r>
            <a:endParaRPr lang="zh-CN" altLang="en-US" sz="3200" b="1"/>
          </a:p>
        </p:txBody>
      </p:sp>
      <p:sp>
        <p:nvSpPr>
          <p:cNvPr id="71707" name="Text Box 27"/>
          <p:cNvSpPr txBox="1">
            <a:spLocks noChangeArrowheads="1"/>
          </p:cNvSpPr>
          <p:nvPr/>
        </p:nvSpPr>
        <p:spPr bwMode="auto">
          <a:xfrm>
            <a:off x="4513263" y="123825"/>
            <a:ext cx="25193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</a:rPr>
              <a:t>Observe</a:t>
            </a:r>
            <a:endParaRPr lang="en-US" altLang="zh-CN" b="1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7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7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7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7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7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7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7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7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1" grpId="0" animBg="1"/>
      <p:bldP spid="71692" grpId="0" animBg="1"/>
      <p:bldP spid="71693" grpId="0" animBg="1"/>
      <p:bldP spid="71694" grpId="0" animBg="1"/>
      <p:bldP spid="71695" grpId="0" animBg="1"/>
      <p:bldP spid="71696" grpId="0" animBg="1"/>
      <p:bldP spid="71697" grpId="0" animBg="1"/>
      <p:bldP spid="71698" grpId="0" animBg="1"/>
      <p:bldP spid="71699" grpId="0" animBg="1"/>
      <p:bldP spid="71700" grpId="0" animBg="1"/>
      <p:bldP spid="71701" grpId="0" animBg="1"/>
      <p:bldP spid="71702" grpId="0" animBg="1"/>
      <p:bldP spid="71703" grpId="0" animBg="1"/>
      <p:bldP spid="71704" grpId="0" animBg="1"/>
      <p:bldP spid="71705" grpId="0" animBg="1"/>
      <p:bldP spid="7170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WordArt 6"/>
          <p:cNvSpPr>
            <a:spLocks noChangeArrowheads="1" noChangeShapeType="1" noTextEdit="1"/>
          </p:cNvSpPr>
          <p:nvPr/>
        </p:nvSpPr>
        <p:spPr bwMode="auto">
          <a:xfrm>
            <a:off x="7968208" y="1124744"/>
            <a:ext cx="3370262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b="1" kern="10" dirty="0">
                <a:ln w="9525">
                  <a:solidFill>
                    <a:schemeClr val="tx1"/>
                  </a:solidFill>
                  <a:round/>
                </a:ln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latin typeface="Arial" panose="020B0604020202020204" pitchFamily="34" charset="0"/>
                <a:cs typeface="Arial" panose="020B0604020202020204" pitchFamily="34" charset="0"/>
              </a:rPr>
              <a:t>Unit 9</a:t>
            </a:r>
            <a:endParaRPr lang="zh-CN" altLang="en-US" b="1" kern="10" dirty="0">
              <a:ln w="9525">
                <a:solidFill>
                  <a:schemeClr val="tx1"/>
                </a:solidFill>
                <a:round/>
              </a:ln>
              <a:gradFill rotWithShape="0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WordArt 10"/>
          <p:cNvSpPr>
            <a:spLocks noChangeArrowheads="1" noChangeShapeType="1"/>
          </p:cNvSpPr>
          <p:nvPr/>
        </p:nvSpPr>
        <p:spPr bwMode="auto">
          <a:xfrm>
            <a:off x="1668463" y="1700213"/>
            <a:ext cx="9036050" cy="3238500"/>
          </a:xfrm>
          <a:prstGeom prst="rect">
            <a:avLst/>
          </a:prstGeom>
        </p:spPr>
        <p:txBody>
          <a:bodyPr wrap="none" fromWordArt="1">
            <a:prstTxWarp prst="textWave4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en-US" altLang="zh-CN" sz="4400" b="1" kern="10" dirty="0">
                <a:ln w="12700">
                  <a:solidFill>
                    <a:schemeClr val="tx1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Unit 9 </a:t>
            </a:r>
            <a:endParaRPr lang="en-US" altLang="zh-CN" sz="4400" b="1" kern="10" dirty="0">
              <a:ln w="12700">
                <a:solidFill>
                  <a:schemeClr val="tx1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400" b="1" kern="10" dirty="0">
                <a:ln w="12700">
                  <a:solidFill>
                    <a:schemeClr val="tx1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Can you come to my party?</a:t>
            </a:r>
            <a:endParaRPr lang="zh-CN" altLang="en-US" sz="4400" b="1" kern="10" dirty="0">
              <a:ln w="12700">
                <a:solidFill>
                  <a:schemeClr val="tx1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060848"/>
            <a:ext cx="6826955" cy="170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3888"/>
</p:tagLst>
</file>

<file path=ppt/tags/tag11.xml><?xml version="1.0" encoding="utf-8"?>
<p:tagLst xmlns:p="http://schemas.openxmlformats.org/presentationml/2006/main">
  <p:tag name="AS_UNIQUEID" val="121"/>
</p:tagLst>
</file>

<file path=ppt/tags/tag12.xml><?xml version="1.0" encoding="utf-8"?>
<p:tagLst xmlns:p="http://schemas.openxmlformats.org/presentationml/2006/main">
  <p:tag name="KSO_WM_TEMPLATE_CATEGORY" val="custom"/>
  <p:tag name="KSO_WM_TEMPLATE_INDEX" val="20203888"/>
</p:tagLst>
</file>

<file path=ppt/tags/tag13.xml><?xml version="1.0" encoding="utf-8"?>
<p:tagLst xmlns:p="http://schemas.openxmlformats.org/presentationml/2006/main">
  <p:tag name="AS_UNIQUEID" val="117"/>
</p:tagLst>
</file>

<file path=ppt/tags/tag14.xml><?xml version="1.0" encoding="utf-8"?>
<p:tagLst xmlns:p="http://schemas.openxmlformats.org/presentationml/2006/main">
  <p:tag name="AS_UNIQUEID" val="118"/>
</p:tagLst>
</file>

<file path=ppt/tags/tag15.xml><?xml version="1.0" encoding="utf-8"?>
<p:tagLst xmlns:p="http://schemas.openxmlformats.org/presentationml/2006/main">
  <p:tag name="AS_UNIQUEID" val="119"/>
</p:tagLst>
</file>

<file path=ppt/tags/tag16.xml><?xml version="1.0" encoding="utf-8"?>
<p:tagLst xmlns:p="http://schemas.openxmlformats.org/presentationml/2006/main">
  <p:tag name="AS_UNIQUEID" val="142"/>
</p:tagLst>
</file>

<file path=ppt/tags/tag17.xml><?xml version="1.0" encoding="utf-8"?>
<p:tagLst xmlns:p="http://schemas.openxmlformats.org/presentationml/2006/main">
  <p:tag name="KSO_WM_TEMPLATE_CATEGORY" val="custom"/>
  <p:tag name="KSO_WM_TEMPLATE_INDEX" val="20203888"/>
</p:tagLst>
</file>

<file path=ppt/tags/tag18.xml><?xml version="1.0" encoding="utf-8"?>
<p:tagLst xmlns:p="http://schemas.openxmlformats.org/presentationml/2006/main">
  <p:tag name="AS_UNIQUEID" val="137"/>
</p:tagLst>
</file>

<file path=ppt/tags/tag19.xml><?xml version="1.0" encoding="utf-8"?>
<p:tagLst xmlns:p="http://schemas.openxmlformats.org/presentationml/2006/main">
  <p:tag name="AS_UNIQUEID" val="138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AS_UNIQUEID" val="139"/>
</p:tagLst>
</file>

<file path=ppt/tags/tag21.xml><?xml version="1.0" encoding="utf-8"?>
<p:tagLst xmlns:p="http://schemas.openxmlformats.org/presentationml/2006/main">
  <p:tag name="AS_UNIQUEID" val="149"/>
</p:tagLst>
</file>

<file path=ppt/tags/tag22.xml><?xml version="1.0" encoding="utf-8"?>
<p:tagLst xmlns:p="http://schemas.openxmlformats.org/presentationml/2006/main">
  <p:tag name="AS_UNIQUEID" val="150"/>
</p:tagLst>
</file>

<file path=ppt/tags/tag23.xml><?xml version="1.0" encoding="utf-8"?>
<p:tagLst xmlns:p="http://schemas.openxmlformats.org/presentationml/2006/main">
  <p:tag name="commondata" val="eyJoZGlkIjoiNDM4NDRhZjIyZDUyMzExNjg0NmQ2NTc2MzhlMmQ2ZT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AS_UNIQUEID" val="104"/>
</p:tagLst>
</file>

<file path=ppt/tags/tag5.xml><?xml version="1.0" encoding="utf-8"?>
<p:tagLst xmlns:p="http://schemas.openxmlformats.org/presentationml/2006/main">
  <p:tag name="AS_UNIQUEID" val="108"/>
</p:tagLst>
</file>

<file path=ppt/tags/tag6.xml><?xml version="1.0" encoding="utf-8"?>
<p:tagLst xmlns:p="http://schemas.openxmlformats.org/presentationml/2006/main">
  <p:tag name="KSO_WM_TEMPLATE_CATEGORY" val="custom"/>
  <p:tag name="KSO_WM_TEMPLATE_INDEX" val="20203888"/>
</p:tagLst>
</file>

<file path=ppt/tags/tag7.xml><?xml version="1.0" encoding="utf-8"?>
<p:tagLst xmlns:p="http://schemas.openxmlformats.org/presentationml/2006/main">
  <p:tag name="AS_UNIQUEID" val="100"/>
</p:tagLst>
</file>

<file path=ppt/tags/tag8.xml><?xml version="1.0" encoding="utf-8"?>
<p:tagLst xmlns:p="http://schemas.openxmlformats.org/presentationml/2006/main">
  <p:tag name="AS_UNIQUEID" val="101"/>
</p:tagLst>
</file>

<file path=ppt/tags/tag9.xml><?xml version="1.0" encoding="utf-8"?>
<p:tagLst xmlns:p="http://schemas.openxmlformats.org/presentationml/2006/main">
  <p:tag name="AS_UNIQUEID" val="102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8819</Words>
  <Application>WPS 演示</Application>
  <PresentationFormat>宽屏</PresentationFormat>
  <Paragraphs>408</Paragraphs>
  <Slides>40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等线</vt:lpstr>
      <vt:lpstr>华文楷体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Write down everything you have to do next week. Choose a day and time to have a party. </vt:lpstr>
      <vt:lpstr>PowerPoint 演示文稿</vt:lpstr>
      <vt:lpstr>PowerPoint 演示文稿</vt:lpstr>
      <vt:lpstr>PowerPoint 演示文稿</vt:lpstr>
      <vt:lpstr>Invite your classmates to your party.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>Administrator</cp:lastModifiedBy>
  <cp:revision>545</cp:revision>
  <dcterms:created xsi:type="dcterms:W3CDTF">2013-03-17T02:35:00Z</dcterms:created>
  <dcterms:modified xsi:type="dcterms:W3CDTF">2024-12-13T06:48:03Z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B6C19FC277894E5B9C2ED7E1308F1F4E_12</vt:lpwstr>
  </property>
  <property fmtid="{D5CDD505-2E9C-101B-9397-08002B2CF9AE}" pid="3" name="KSOProductBuildVer">
    <vt:lpwstr>2052-12.1.0.19302</vt:lpwstr>
  </property>
</Properties>
</file>